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9" d="100"/>
          <a:sy n="69" d="100"/>
        </p:scale>
        <p:origin x="5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5"/>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CAD05C2D-0C37-4D69-86A2-AAA5FAD9CF8E}" type="datetimeFigureOut">
              <a:rPr lang="en-US"/>
              <a:pPr>
                <a:defRPr/>
              </a:pPr>
              <a:t>10/9/2016</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fld id="{C0F4CF10-6C80-4467-BD75-9CBD8A3E6369}" type="slidenum">
              <a:rPr lang="en-US"/>
              <a:pPr/>
              <a:t>‹#›</a:t>
            </a:fld>
            <a:endParaRPr lang="en-US"/>
          </a:p>
        </p:txBody>
      </p:sp>
    </p:spTree>
    <p:extLst>
      <p:ext uri="{BB962C8B-B14F-4D97-AF65-F5344CB8AC3E}">
        <p14:creationId xmlns:p14="http://schemas.microsoft.com/office/powerpoint/2010/main" val="912466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6183B444-7880-4199-8F57-FCCC6C7DCD50}" type="datetimeFigureOut">
              <a:rPr lang="en-US"/>
              <a:pPr>
                <a:defRPr/>
              </a:pPr>
              <a:t>10/9/2016</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fld id="{5571AB15-473B-4309-9F9C-3F3F78531EBF}" type="slidenum">
              <a:rPr lang="en-US"/>
              <a:pPr/>
              <a:t>‹#›</a:t>
            </a:fld>
            <a:endParaRPr lang="en-US"/>
          </a:p>
        </p:txBody>
      </p:sp>
    </p:spTree>
    <p:extLst>
      <p:ext uri="{BB962C8B-B14F-4D97-AF65-F5344CB8AC3E}">
        <p14:creationId xmlns:p14="http://schemas.microsoft.com/office/powerpoint/2010/main" val="3901228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6" name="TextBox 36"/>
          <p:cNvSpPr txBox="1">
            <a:spLocks noChangeArrowheads="1"/>
          </p:cNvSpPr>
          <p:nvPr/>
        </p:nvSpPr>
        <p:spPr bwMode="auto">
          <a:xfrm>
            <a:off x="2466975" y="647700"/>
            <a:ext cx="609600" cy="585788"/>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fontAlgn="base">
              <a:spcBef>
                <a:spcPct val="0"/>
              </a:spcBef>
              <a:spcAft>
                <a:spcPct val="0"/>
              </a:spcAft>
              <a:defRPr/>
            </a:pPr>
            <a:r>
              <a:rPr lang="en-US" sz="8000" smtClean="0">
                <a:solidFill>
                  <a:srgbClr val="A53010"/>
                </a:solidFill>
                <a:latin typeface="Arial" panose="020B0604020202020204" pitchFamily="34" charset="0"/>
                <a:cs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fontAlgn="base">
              <a:spcBef>
                <a:spcPct val="0"/>
              </a:spcBef>
              <a:spcAft>
                <a:spcPct val="0"/>
              </a:spcAft>
              <a:defRPr/>
            </a:pPr>
            <a:r>
              <a:rPr lang="en-US" sz="8000" smtClean="0">
                <a:solidFill>
                  <a:srgbClr val="A53010"/>
                </a:solidFill>
                <a:latin typeface="Arial" panose="020B0604020202020204" pitchFamily="34" charset="0"/>
                <a:cs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3D471DBE-FA75-4AC0-BCF6-DFA4C909C9DC}" type="datetimeFigureOut">
              <a:rPr lang="en-US"/>
              <a:pPr>
                <a:defRPr/>
              </a:pPr>
              <a:t>10/9/2016</a:t>
            </a:fld>
            <a:endParaRPr lang="en-US"/>
          </a:p>
        </p:txBody>
      </p:sp>
      <p:sp>
        <p:nvSpPr>
          <p:cNvPr id="9" name="Footer Placeholder 4"/>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fld id="{F2FD7208-6098-473E-9A26-3FC7588FF87A}" type="slidenum">
              <a:rPr lang="en-US"/>
              <a:pPr/>
              <a:t>‹#›</a:t>
            </a:fld>
            <a:endParaRPr lang="en-US"/>
          </a:p>
        </p:txBody>
      </p:sp>
    </p:spTree>
    <p:extLst>
      <p:ext uri="{BB962C8B-B14F-4D97-AF65-F5344CB8AC3E}">
        <p14:creationId xmlns:p14="http://schemas.microsoft.com/office/powerpoint/2010/main" val="174826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678F52E4-A591-4B13-B1D7-F36AB209969C}" type="datetimeFigureOut">
              <a:rPr lang="en-US"/>
              <a:pPr>
                <a:defRPr/>
              </a:pPr>
              <a:t>10/9/2016</a:t>
            </a:fld>
            <a:endParaRPr lang="en-US"/>
          </a:p>
        </p:txBody>
      </p:sp>
      <p:sp>
        <p:nvSpPr>
          <p:cNvPr id="7"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fld id="{F61C94C2-BE27-4CB9-A239-F165B9EAEB73}" type="slidenum">
              <a:rPr lang="en-US"/>
              <a:pPr/>
              <a:t>‹#›</a:t>
            </a:fld>
            <a:endParaRPr lang="en-US"/>
          </a:p>
        </p:txBody>
      </p:sp>
    </p:spTree>
    <p:extLst>
      <p:ext uri="{BB962C8B-B14F-4D97-AF65-F5344CB8AC3E}">
        <p14:creationId xmlns:p14="http://schemas.microsoft.com/office/powerpoint/2010/main" val="834331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6" name="TextBox 36"/>
          <p:cNvSpPr txBox="1">
            <a:spLocks noChangeArrowheads="1"/>
          </p:cNvSpPr>
          <p:nvPr/>
        </p:nvSpPr>
        <p:spPr bwMode="auto">
          <a:xfrm>
            <a:off x="2466975" y="647700"/>
            <a:ext cx="609600" cy="585788"/>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fontAlgn="base">
              <a:spcBef>
                <a:spcPct val="0"/>
              </a:spcBef>
              <a:spcAft>
                <a:spcPct val="0"/>
              </a:spcAft>
              <a:defRPr/>
            </a:pPr>
            <a:r>
              <a:rPr lang="en-US" sz="8000" smtClean="0">
                <a:solidFill>
                  <a:srgbClr val="A53010"/>
                </a:solidFill>
                <a:latin typeface="Arial" panose="020B0604020202020204" pitchFamily="34" charset="0"/>
                <a:cs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fontAlgn="base">
              <a:spcBef>
                <a:spcPct val="0"/>
              </a:spcBef>
              <a:spcAft>
                <a:spcPct val="0"/>
              </a:spcAft>
              <a:defRPr/>
            </a:pPr>
            <a:r>
              <a:rPr lang="en-US" sz="8000" smtClean="0">
                <a:solidFill>
                  <a:srgbClr val="A53010"/>
                </a:solidFill>
                <a:latin typeface="Arial" panose="020B0604020202020204" pitchFamily="34" charset="0"/>
                <a:cs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8" name="Date Placeholder 4"/>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867C948C-66D4-4EF6-91D2-F3D057531147}" type="datetimeFigureOut">
              <a:rPr lang="en-US"/>
              <a:pPr>
                <a:defRPr/>
              </a:pPr>
              <a:t>10/9/2016</a:t>
            </a:fld>
            <a:endParaRPr lang="en-US"/>
          </a:p>
        </p:txBody>
      </p:sp>
      <p:sp>
        <p:nvSpPr>
          <p:cNvPr id="9" name="Footer Placeholder 5"/>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fld id="{96AA41A7-E9A1-4A06-A2BC-9D05B6CE8E92}" type="slidenum">
              <a:rPr lang="en-US"/>
              <a:pPr/>
              <a:t>‹#›</a:t>
            </a:fld>
            <a:endParaRPr lang="en-US"/>
          </a:p>
        </p:txBody>
      </p:sp>
    </p:spTree>
    <p:extLst>
      <p:ext uri="{BB962C8B-B14F-4D97-AF65-F5344CB8AC3E}">
        <p14:creationId xmlns:p14="http://schemas.microsoft.com/office/powerpoint/2010/main" val="612805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89212" y="627407"/>
            <a:ext cx="8915399" cy="2880020"/>
          </a:xfrm>
        </p:spPr>
        <p:txBody>
          <a:bodyPr anchor="ctr">
            <a:normAutofit/>
          </a:bodyPr>
          <a:lstStyle>
            <a:lvl1pPr algn="l">
              <a:defRPr sz="20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0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sz="2000">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ECE601D6-9188-4CF6-BAB2-70A190A6DB1B}" type="datetimeFigureOut">
              <a:rPr lang="en-US"/>
              <a:pPr>
                <a:defRPr/>
              </a:pPr>
              <a:t>10/9/2016</a:t>
            </a:fld>
            <a:endParaRPr lang="en-US"/>
          </a:p>
        </p:txBody>
      </p:sp>
      <p:sp>
        <p:nvSpPr>
          <p:cNvPr id="7" name="Footer Placeholder 5"/>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fld id="{416683CC-EEB9-47A2-84D5-ABFEDF0837D0}" type="slidenum">
              <a:rPr lang="en-US"/>
              <a:pPr/>
              <a:t>‹#›</a:t>
            </a:fld>
            <a:endParaRPr lang="en-US"/>
          </a:p>
        </p:txBody>
      </p:sp>
    </p:spTree>
    <p:extLst>
      <p:ext uri="{BB962C8B-B14F-4D97-AF65-F5344CB8AC3E}">
        <p14:creationId xmlns:p14="http://schemas.microsoft.com/office/powerpoint/2010/main" val="1677445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059886B7-4A25-4DBF-8190-1062617328E2}" type="datetimeFigureOut">
              <a:rPr lang="en-US"/>
              <a:pPr>
                <a:defRPr/>
              </a:pPr>
              <a:t>10/9/2016</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F99ADA1-8042-4E97-82CF-DD3C12E9DA51}" type="slidenum">
              <a:rPr lang="en-US"/>
              <a:pPr/>
              <a:t>‹#›</a:t>
            </a:fld>
            <a:endParaRPr lang="en-US"/>
          </a:p>
        </p:txBody>
      </p:sp>
    </p:spTree>
    <p:extLst>
      <p:ext uri="{BB962C8B-B14F-4D97-AF65-F5344CB8AC3E}">
        <p14:creationId xmlns:p14="http://schemas.microsoft.com/office/powerpoint/2010/main" val="568632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FB06A3E6-B327-4FB5-9D54-3236952FAB1E}" type="datetimeFigureOut">
              <a:rPr lang="en-US"/>
              <a:pPr>
                <a:defRPr/>
              </a:pPr>
              <a:t>10/9/2016</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FC0380D-362E-4A15-8742-357071ED215D}" type="slidenum">
              <a:rPr lang="en-US"/>
              <a:pPr/>
              <a:t>‹#›</a:t>
            </a:fld>
            <a:endParaRPr lang="en-US"/>
          </a:p>
        </p:txBody>
      </p:sp>
    </p:spTree>
    <p:extLst>
      <p:ext uri="{BB962C8B-B14F-4D97-AF65-F5344CB8AC3E}">
        <p14:creationId xmlns:p14="http://schemas.microsoft.com/office/powerpoint/2010/main" val="223500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528F3A3A-13C9-46F2-B066-3FF3464C921B}" type="datetimeFigureOut">
              <a:rPr lang="en-US"/>
              <a:pPr>
                <a:defRPr/>
              </a:pPr>
              <a:t>10/9/2016</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19F4260-0D9C-4C34-A6A2-F06CA48136FC}" type="slidenum">
              <a:rPr lang="en-US"/>
              <a:pPr/>
              <a:t>‹#›</a:t>
            </a:fld>
            <a:endParaRPr lang="en-US"/>
          </a:p>
        </p:txBody>
      </p:sp>
    </p:spTree>
    <p:extLst>
      <p:ext uri="{BB962C8B-B14F-4D97-AF65-F5344CB8AC3E}">
        <p14:creationId xmlns:p14="http://schemas.microsoft.com/office/powerpoint/2010/main" val="78757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B82FEC27-E237-475B-AB41-67E2058DBD63}" type="datetimeFigureOut">
              <a:rPr lang="en-US"/>
              <a:pPr>
                <a:defRPr/>
              </a:pPr>
              <a:t>10/9/2016</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fld id="{83CC92E1-62A7-4E8A-8099-9525E2621E40}" type="slidenum">
              <a:rPr lang="en-US"/>
              <a:pPr/>
              <a:t>‹#›</a:t>
            </a:fld>
            <a:endParaRPr lang="en-US"/>
          </a:p>
        </p:txBody>
      </p:sp>
    </p:spTree>
    <p:extLst>
      <p:ext uri="{BB962C8B-B14F-4D97-AF65-F5344CB8AC3E}">
        <p14:creationId xmlns:p14="http://schemas.microsoft.com/office/powerpoint/2010/main" val="4201940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B4BA1CEC-AAB7-4FD5-B276-F6EE389218C6}" type="datetimeFigureOut">
              <a:rPr lang="en-US"/>
              <a:pPr>
                <a:defRPr/>
              </a:pPr>
              <a:t>10/9/2016</a:t>
            </a:fld>
            <a:endParaRPr lang="en-US"/>
          </a:p>
        </p:txBody>
      </p:sp>
      <p:sp>
        <p:nvSpPr>
          <p:cNvPr id="7"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43539B3-A032-4CBB-A27C-D3A6ADE44A59}" type="slidenum">
              <a:rPr lang="en-US"/>
              <a:pPr/>
              <a:t>‹#›</a:t>
            </a:fld>
            <a:endParaRPr lang="en-US"/>
          </a:p>
        </p:txBody>
      </p:sp>
    </p:spTree>
    <p:extLst>
      <p:ext uri="{BB962C8B-B14F-4D97-AF65-F5344CB8AC3E}">
        <p14:creationId xmlns:p14="http://schemas.microsoft.com/office/powerpoint/2010/main" val="332693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35"/>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8746D740-41E1-4651-ABAF-4DF822E2A44A}" type="datetimeFigureOut">
              <a:rPr lang="en-US"/>
              <a:pPr>
                <a:defRPr/>
              </a:pPr>
              <a:t>10/9/2016</a:t>
            </a:fld>
            <a:endParaRPr lang="en-US"/>
          </a:p>
        </p:txBody>
      </p:sp>
      <p:sp>
        <p:nvSpPr>
          <p:cNvPr id="9" name="Footer Placeholder 7"/>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fld id="{13753A4D-FE0D-4D37-81DD-D3C3E6F2CEBC}" type="slidenum">
              <a:rPr lang="en-US"/>
              <a:pPr/>
              <a:t>‹#›</a:t>
            </a:fld>
            <a:endParaRPr lang="en-US"/>
          </a:p>
        </p:txBody>
      </p:sp>
    </p:spTree>
    <p:extLst>
      <p:ext uri="{BB962C8B-B14F-4D97-AF65-F5344CB8AC3E}">
        <p14:creationId xmlns:p14="http://schemas.microsoft.com/office/powerpoint/2010/main" val="239778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3B8AB6DF-AE45-4C40-9833-9C634417F500}" type="datetimeFigureOut">
              <a:rPr lang="en-US"/>
              <a:pPr>
                <a:defRPr/>
              </a:pPr>
              <a:t>10/9/2016</a:t>
            </a:fld>
            <a:endParaRPr lang="en-US"/>
          </a:p>
        </p:txBody>
      </p:sp>
      <p:sp>
        <p:nvSpPr>
          <p:cNvPr id="5" name="Footer Placeholder 3"/>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6505FA61-F15A-4617-BF68-02A90B8549C8}" type="slidenum">
              <a:rPr lang="en-US"/>
              <a:pPr/>
              <a:t>‹#›</a:t>
            </a:fld>
            <a:endParaRPr lang="en-US"/>
          </a:p>
        </p:txBody>
      </p:sp>
    </p:spTree>
    <p:extLst>
      <p:ext uri="{BB962C8B-B14F-4D97-AF65-F5344CB8AC3E}">
        <p14:creationId xmlns:p14="http://schemas.microsoft.com/office/powerpoint/2010/main" val="168181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3" name="Date Placeholder 1"/>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6710746F-9781-4592-8F5C-204F20116592}" type="datetimeFigureOut">
              <a:rPr lang="en-US"/>
              <a:pPr>
                <a:defRPr/>
              </a:pPr>
              <a:t>10/9/2016</a:t>
            </a:fld>
            <a:endParaRPr lang="en-US"/>
          </a:p>
        </p:txBody>
      </p:sp>
      <p:sp>
        <p:nvSpPr>
          <p:cNvPr id="4" name="Footer Placeholder 2"/>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427D92AE-11F9-4FDC-9962-6F726DBE6CB2}" type="slidenum">
              <a:rPr lang="en-US"/>
              <a:pPr/>
              <a:t>‹#›</a:t>
            </a:fld>
            <a:endParaRPr lang="en-US"/>
          </a:p>
        </p:txBody>
      </p:sp>
    </p:spTree>
    <p:extLst>
      <p:ext uri="{BB962C8B-B14F-4D97-AF65-F5344CB8AC3E}">
        <p14:creationId xmlns:p14="http://schemas.microsoft.com/office/powerpoint/2010/main" val="3680211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54105747-F871-4C9B-BF85-7DADA89A2D53}" type="datetimeFigureOut">
              <a:rPr lang="en-US"/>
              <a:pPr>
                <a:defRPr/>
              </a:pPr>
              <a:t>10/9/2016</a:t>
            </a:fld>
            <a:endParaRPr lang="en-US"/>
          </a:p>
        </p:txBody>
      </p:sp>
      <p:sp>
        <p:nvSpPr>
          <p:cNvPr id="7"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C998640E-E0EC-4FBA-A06D-648CAE924C44}" type="slidenum">
              <a:rPr lang="en-US"/>
              <a:pPr/>
              <a:t>‹#›</a:t>
            </a:fld>
            <a:endParaRPr lang="en-US"/>
          </a:p>
        </p:txBody>
      </p:sp>
    </p:spTree>
    <p:extLst>
      <p:ext uri="{BB962C8B-B14F-4D97-AF65-F5344CB8AC3E}">
        <p14:creationId xmlns:p14="http://schemas.microsoft.com/office/powerpoint/2010/main" val="328467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B10582C5-BB7D-47A4-85C8-12CAECDB5F12}" type="datetimeFigureOut">
              <a:rPr lang="en-US"/>
              <a:pPr>
                <a:defRPr/>
              </a:pPr>
              <a:t>10/9/2016</a:t>
            </a:fld>
            <a:endParaRPr lang="en-US"/>
          </a:p>
        </p:txBody>
      </p:sp>
      <p:sp>
        <p:nvSpPr>
          <p:cNvPr id="7"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fld id="{0905652E-B3F2-4F3C-AAEE-92FD9CBD19C6}" type="slidenum">
              <a:rPr lang="en-US"/>
              <a:pPr/>
              <a:t>‹#›</a:t>
            </a:fld>
            <a:endParaRPr lang="en-US"/>
          </a:p>
        </p:txBody>
      </p:sp>
    </p:spTree>
    <p:extLst>
      <p:ext uri="{BB962C8B-B14F-4D97-AF65-F5344CB8AC3E}">
        <p14:creationId xmlns:p14="http://schemas.microsoft.com/office/powerpoint/2010/main" val="299108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222"/>
              <a:ext cx="85200" cy="534098"/>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7" name="Freeform 12"/>
            <p:cNvSpPr>
              <a:spLocks/>
            </p:cNvSpPr>
            <p:nvPr/>
          </p:nvSpPr>
          <p:spPr bwMode="auto">
            <a:xfrm>
              <a:off x="2597156" y="2779108"/>
              <a:ext cx="550418" cy="1978191"/>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8" name="Freeform 13"/>
            <p:cNvSpPr>
              <a:spLocks/>
            </p:cNvSpPr>
            <p:nvPr/>
          </p:nvSpPr>
          <p:spPr bwMode="auto">
            <a:xfrm>
              <a:off x="3174622" y="4730255"/>
              <a:ext cx="519314" cy="1210171"/>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9" name="Freeform 14"/>
            <p:cNvSpPr>
              <a:spLocks/>
            </p:cNvSpPr>
            <p:nvPr/>
          </p:nvSpPr>
          <p:spPr bwMode="auto">
            <a:xfrm>
              <a:off x="3305804" y="5630785"/>
              <a:ext cx="146057" cy="309641"/>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0" name="Freeform 15"/>
            <p:cNvSpPr>
              <a:spLocks/>
            </p:cNvSpPr>
            <p:nvPr/>
          </p:nvSpPr>
          <p:spPr bwMode="auto">
            <a:xfrm>
              <a:off x="2572813" y="2818321"/>
              <a:ext cx="700533" cy="2834099"/>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1" name="Freeform 16"/>
            <p:cNvSpPr>
              <a:spLocks/>
            </p:cNvSpPr>
            <p:nvPr/>
          </p:nvSpPr>
          <p:spPr bwMode="auto">
            <a:xfrm>
              <a:off x="2506546" y="285750"/>
              <a:ext cx="90610" cy="2493358"/>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2" name="Freeform 17"/>
            <p:cNvSpPr>
              <a:spLocks/>
            </p:cNvSpPr>
            <p:nvPr/>
          </p:nvSpPr>
          <p:spPr bwMode="auto">
            <a:xfrm>
              <a:off x="2553880" y="2599273"/>
              <a:ext cx="67619" cy="420517"/>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3" name="Freeform 18"/>
            <p:cNvSpPr>
              <a:spLocks/>
            </p:cNvSpPr>
            <p:nvPr/>
          </p:nvSpPr>
          <p:spPr bwMode="auto">
            <a:xfrm>
              <a:off x="3143518" y="4757298"/>
              <a:ext cx="162286" cy="873487"/>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4" name="Freeform 19"/>
            <p:cNvSpPr>
              <a:spLocks/>
            </p:cNvSpPr>
            <p:nvPr/>
          </p:nvSpPr>
          <p:spPr bwMode="auto">
            <a:xfrm>
              <a:off x="3147575" y="1282282"/>
              <a:ext cx="1768913" cy="3447973"/>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5" name="Freeform 20"/>
            <p:cNvSpPr>
              <a:spLocks/>
            </p:cNvSpPr>
            <p:nvPr/>
          </p:nvSpPr>
          <p:spPr bwMode="auto">
            <a:xfrm>
              <a:off x="3273346" y="5652419"/>
              <a:ext cx="137943" cy="288007"/>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6" name="Freeform 21"/>
            <p:cNvSpPr>
              <a:spLocks/>
            </p:cNvSpPr>
            <p:nvPr/>
          </p:nvSpPr>
          <p:spPr bwMode="auto">
            <a:xfrm>
              <a:off x="3143518" y="4655887"/>
              <a:ext cx="31104" cy="189300"/>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57" name="Freeform 22"/>
            <p:cNvSpPr>
              <a:spLocks/>
            </p:cNvSpPr>
            <p:nvPr/>
          </p:nvSpPr>
          <p:spPr bwMode="auto">
            <a:xfrm>
              <a:off x="3211137" y="5410385"/>
              <a:ext cx="204209" cy="530041"/>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8933" cy="3646504"/>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35" name="Freeform 28"/>
            <p:cNvSpPr>
              <a:spLocks/>
            </p:cNvSpPr>
            <p:nvPr/>
          </p:nvSpPr>
          <p:spPr bwMode="auto">
            <a:xfrm>
              <a:off x="7061730" y="3771618"/>
              <a:ext cx="349763" cy="1310216"/>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36" name="Freeform 29"/>
            <p:cNvSpPr>
              <a:spLocks/>
            </p:cNvSpPr>
            <p:nvPr/>
          </p:nvSpPr>
          <p:spPr bwMode="auto">
            <a:xfrm>
              <a:off x="7439105" y="5052893"/>
              <a:ext cx="357653" cy="82085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37" name="Freeform 30"/>
            <p:cNvSpPr>
              <a:spLocks/>
            </p:cNvSpPr>
            <p:nvPr/>
          </p:nvSpPr>
          <p:spPr bwMode="auto">
            <a:xfrm>
              <a:off x="7036746" y="3811082"/>
              <a:ext cx="457585" cy="1853508"/>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38" name="Freeform 31"/>
            <p:cNvSpPr>
              <a:spLocks/>
            </p:cNvSpPr>
            <p:nvPr/>
          </p:nvSpPr>
          <p:spPr bwMode="auto">
            <a:xfrm>
              <a:off x="6993355" y="1263001"/>
              <a:ext cx="144639" cy="2508617"/>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39" name="Freeform 32"/>
            <p:cNvSpPr>
              <a:spLocks/>
            </p:cNvSpPr>
            <p:nvPr/>
          </p:nvSpPr>
          <p:spPr bwMode="auto">
            <a:xfrm>
              <a:off x="7525889" y="5640911"/>
              <a:ext cx="111767" cy="232840"/>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0" name="Freeform 33"/>
            <p:cNvSpPr>
              <a:spLocks/>
            </p:cNvSpPr>
            <p:nvPr/>
          </p:nvSpPr>
          <p:spPr bwMode="auto">
            <a:xfrm>
              <a:off x="7020967" y="3599290"/>
              <a:ext cx="68375" cy="423584"/>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1" name="Freeform 34"/>
            <p:cNvSpPr>
              <a:spLocks/>
            </p:cNvSpPr>
            <p:nvPr/>
          </p:nvSpPr>
          <p:spPr bwMode="auto">
            <a:xfrm>
              <a:off x="7411493" y="2802110"/>
              <a:ext cx="1168945" cy="2250783"/>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2" name="Freeform 35"/>
            <p:cNvSpPr>
              <a:spLocks/>
            </p:cNvSpPr>
            <p:nvPr/>
          </p:nvSpPr>
          <p:spPr bwMode="auto">
            <a:xfrm>
              <a:off x="7494331" y="5664590"/>
              <a:ext cx="99932" cy="209161"/>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3" name="Freeform 36"/>
            <p:cNvSpPr>
              <a:spLocks/>
            </p:cNvSpPr>
            <p:nvPr/>
          </p:nvSpPr>
          <p:spPr bwMode="auto">
            <a:xfrm>
              <a:off x="7411493" y="5081833"/>
              <a:ext cx="114396" cy="559078"/>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4" name="Freeform 37"/>
            <p:cNvSpPr>
              <a:spLocks/>
            </p:cNvSpPr>
            <p:nvPr/>
          </p:nvSpPr>
          <p:spPr bwMode="auto">
            <a:xfrm>
              <a:off x="7411493" y="4977910"/>
              <a:ext cx="32872" cy="189429"/>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sp>
          <p:nvSpPr>
            <p:cNvPr id="1045" name="Freeform 38"/>
            <p:cNvSpPr>
              <a:spLocks/>
            </p:cNvSpPr>
            <p:nvPr/>
          </p:nvSpPr>
          <p:spPr bwMode="auto">
            <a:xfrm>
              <a:off x="7439105" y="5434381"/>
              <a:ext cx="174882" cy="439370"/>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p:spPr>
          <p:txBody>
            <a:bodyPr/>
            <a:lstStyle/>
            <a:p>
              <a:pPr eaLnBrk="0" fontAlgn="base" hangingPunct="0">
                <a:spcBef>
                  <a:spcPct val="0"/>
                </a:spcBef>
                <a:spcAft>
                  <a:spcPct val="0"/>
                </a:spcAft>
                <a:defRPr/>
              </a:pPr>
              <a:endParaRPr lang="en-US">
                <a:solidFill>
                  <a:prstClr val="black"/>
                </a:solidFill>
                <a:cs typeface="Arial" panose="020B0604020202020204" pitchFamily="34" charset="0"/>
              </a:endParaRP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361613" y="6130925"/>
            <a:ext cx="1146175" cy="369888"/>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latin typeface="Palatino Linotype" panose="02040502050505030304" pitchFamily="18" charset="0"/>
              </a:defRPr>
            </a:lvl1pPr>
          </a:lstStyle>
          <a:p>
            <a:pPr defTabSz="914400" fontAlgn="base">
              <a:spcBef>
                <a:spcPct val="0"/>
              </a:spcBef>
              <a:spcAft>
                <a:spcPct val="0"/>
              </a:spcAft>
            </a:pPr>
            <a:fld id="{9BB6872B-EBE7-4A23-ACF0-5A5624D8D934}" type="datetimeFigureOut">
              <a:rPr lang="en-US" smtClean="0">
                <a:cs typeface="Arial" panose="020B0604020202020204" pitchFamily="34" charset="0"/>
              </a:rPr>
              <a:pPr defTabSz="914400" fontAlgn="base">
                <a:spcBef>
                  <a:spcPct val="0"/>
                </a:spcBef>
                <a:spcAft>
                  <a:spcPct val="0"/>
                </a:spcAft>
              </a:pPr>
              <a:t>10/9/2016</a:t>
            </a:fld>
            <a:endParaRPr lang="en-US" smtClean="0">
              <a:cs typeface="Arial" panose="020B0604020202020204" pitchFamily="34" charset="0"/>
            </a:endParaRPr>
          </a:p>
        </p:txBody>
      </p:sp>
      <p:sp>
        <p:nvSpPr>
          <p:cNvPr id="5" name="Footer Placeholder 4"/>
          <p:cNvSpPr>
            <a:spLocks noGrp="1"/>
          </p:cNvSpPr>
          <p:nvPr>
            <p:ph type="ftr" sz="quarter" idx="3"/>
          </p:nvPr>
        </p:nvSpPr>
        <p:spPr>
          <a:xfrm>
            <a:off x="2589213" y="6135688"/>
            <a:ext cx="76200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898989"/>
                </a:solidFill>
                <a:latin typeface="Palatino Linotype" panose="02040502050505030304" pitchFamily="18" charset="0"/>
              </a:defRPr>
            </a:lvl1pPr>
          </a:lstStyle>
          <a:p>
            <a:pPr defTabSz="914400" fontAlgn="base">
              <a:spcBef>
                <a:spcPct val="0"/>
              </a:spcBef>
              <a:spcAft>
                <a:spcPct val="0"/>
              </a:spcAft>
            </a:pPr>
            <a:endParaRPr lang="en-US" smtClean="0">
              <a:cs typeface="Arial" panose="020B0604020202020204" pitchFamily="34" charset="0"/>
            </a:endParaRP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a:defRPr sz="2000">
                <a:solidFill>
                  <a:srgbClr val="FEFFFF"/>
                </a:solidFill>
                <a:latin typeface="Palatino Linotype" panose="02040502050505030304" pitchFamily="18" charset="0"/>
              </a:defRPr>
            </a:lvl1pPr>
          </a:lstStyle>
          <a:p>
            <a:pPr defTabSz="914400" fontAlgn="base">
              <a:spcBef>
                <a:spcPct val="0"/>
              </a:spcBef>
              <a:spcAft>
                <a:spcPct val="0"/>
              </a:spcAft>
            </a:pPr>
            <a:fld id="{201C7954-2B5B-4D60-A0A3-7E21E399575B}" type="slidenum">
              <a:rPr lang="en-US" smtClean="0">
                <a:cs typeface="Arial" panose="020B0604020202020204" pitchFamily="34" charset="0"/>
              </a:rPr>
              <a:pPr defTabSz="914400" fontAlgn="base">
                <a:spcBef>
                  <a:spcPct val="0"/>
                </a:spcBef>
                <a:spcAft>
                  <a:spcPct val="0"/>
                </a:spcAft>
              </a:pPr>
              <a:t>‹#›</a:t>
            </a:fld>
            <a:endParaRPr lang="en-US" smtClean="0">
              <a:cs typeface="Arial" panose="020B0604020202020204" pitchFamily="34" charset="0"/>
            </a:endParaRPr>
          </a:p>
        </p:txBody>
      </p:sp>
    </p:spTree>
    <p:extLst>
      <p:ext uri="{BB962C8B-B14F-4D97-AF65-F5344CB8AC3E}">
        <p14:creationId xmlns:p14="http://schemas.microsoft.com/office/powerpoint/2010/main" val="33803616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Palatino Linotype" panose="02040502050505030304" pitchFamily="18" charset="0"/>
        </a:defRPr>
      </a:lvl2pPr>
      <a:lvl3pPr algn="l" defTabSz="457200" rtl="0" eaLnBrk="0" fontAlgn="base" hangingPunct="0">
        <a:spcBef>
          <a:spcPct val="0"/>
        </a:spcBef>
        <a:spcAft>
          <a:spcPct val="0"/>
        </a:spcAft>
        <a:defRPr sz="3600">
          <a:solidFill>
            <a:srgbClr val="262626"/>
          </a:solidFill>
          <a:latin typeface="Palatino Linotype" panose="02040502050505030304" pitchFamily="18" charset="0"/>
        </a:defRPr>
      </a:lvl3pPr>
      <a:lvl4pPr algn="l" defTabSz="457200" rtl="0" eaLnBrk="0" fontAlgn="base" hangingPunct="0">
        <a:spcBef>
          <a:spcPct val="0"/>
        </a:spcBef>
        <a:spcAft>
          <a:spcPct val="0"/>
        </a:spcAft>
        <a:defRPr sz="3600">
          <a:solidFill>
            <a:srgbClr val="262626"/>
          </a:solidFill>
          <a:latin typeface="Palatino Linotype" panose="02040502050505030304" pitchFamily="18" charset="0"/>
        </a:defRPr>
      </a:lvl4pPr>
      <a:lvl5pPr algn="l" defTabSz="457200" rtl="0" eaLnBrk="0" fontAlgn="base" hangingPunct="0">
        <a:spcBef>
          <a:spcPct val="0"/>
        </a:spcBef>
        <a:spcAft>
          <a:spcPct val="0"/>
        </a:spcAft>
        <a:defRPr sz="3600">
          <a:solidFill>
            <a:srgbClr val="262626"/>
          </a:solidFill>
          <a:latin typeface="Palatino Linotype" panose="0204050205050503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sz="32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hyperlink" Target="http://nurseslabs.com/pneumonia/"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nurseslabs.com/cancer-nursing-care-plans/"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hyperlink" Target="http://nurseslabs.com/heart-failure-nursing-care-plans/" TargetMode="Externa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7813" y="2774983"/>
            <a:ext cx="8612293" cy="1646302"/>
          </a:xfrm>
        </p:spPr>
        <p:txBody>
          <a:bodyPr>
            <a:normAutofit/>
          </a:bodyPr>
          <a:lstStyle/>
          <a:p>
            <a:r>
              <a:rPr lang="en-US" sz="4000" dirty="0">
                <a:solidFill>
                  <a:srgbClr val="FF0000"/>
                </a:solidFill>
                <a:latin typeface="Garamond" panose="02020404030301010803" pitchFamily="18" charset="0"/>
              </a:rPr>
              <a:t>MCQ for Nursing </a:t>
            </a:r>
            <a:r>
              <a:rPr lang="en-US" sz="4000" dirty="0" smtClean="0">
                <a:solidFill>
                  <a:srgbClr val="FF0000"/>
                </a:solidFill>
                <a:latin typeface="Garamond" panose="02020404030301010803" pitchFamily="18" charset="0"/>
              </a:rPr>
              <a:t>Students 6 </a:t>
            </a:r>
            <a:r>
              <a:rPr lang="en-US" sz="4000" dirty="0">
                <a:solidFill>
                  <a:srgbClr val="FF0000"/>
                </a:solidFill>
                <a:effectLst>
                  <a:outerShdw blurRad="38100" dist="38100" dir="2700000" algn="tl">
                    <a:srgbClr val="000000">
                      <a:alpha val="43137"/>
                    </a:srgbClr>
                  </a:outerShdw>
                </a:effectLst>
              </a:rPr>
              <a:t/>
            </a:r>
            <a:br>
              <a:rPr lang="en-US" sz="4000" dirty="0">
                <a:solidFill>
                  <a:srgbClr val="FF0000"/>
                </a:solidFill>
                <a:effectLst>
                  <a:outerShdw blurRad="38100" dist="38100" dir="2700000" algn="tl">
                    <a:srgbClr val="000000">
                      <a:alpha val="43137"/>
                    </a:srgbClr>
                  </a:outerShdw>
                </a:effectLst>
              </a:rPr>
            </a:br>
            <a:endParaRPr lang="en-US" sz="4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6679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9. A nurse is caring for a cancer patient receiving subcutaneous </a:t>
            </a:r>
            <a:r>
              <a:rPr lang="en-US" b="1" dirty="0" smtClean="0"/>
              <a:t>morphine sulfate </a:t>
            </a:r>
            <a:r>
              <a:rPr lang="en-US" b="1" dirty="0"/>
              <a:t>for pain. Which of the following nursing actions is most important in the care of this patient?</a:t>
            </a:r>
            <a:endParaRPr lang="en-US" dirty="0" smtClean="0"/>
          </a:p>
        </p:txBody>
      </p:sp>
      <p:sp>
        <p:nvSpPr>
          <p:cNvPr id="36867" name="Text Placeholder 9"/>
          <p:cNvSpPr>
            <a:spLocks noGrp="1"/>
          </p:cNvSpPr>
          <p:nvPr>
            <p:ph type="body" sz="quarter" idx="13"/>
          </p:nvPr>
        </p:nvSpPr>
        <p:spPr>
          <a:xfrm>
            <a:off x="1866900" y="1463675"/>
            <a:ext cx="9880600" cy="2049463"/>
          </a:xfrm>
        </p:spPr>
        <p:txBody>
          <a:bodyPr/>
          <a:lstStyle/>
          <a:p>
            <a:pPr eaLnBrk="1" hangingPunct="1"/>
            <a:r>
              <a:rPr lang="en-US" dirty="0"/>
              <a:t>A. Monitor urine output.</a:t>
            </a:r>
            <a:br>
              <a:rPr lang="en-US" dirty="0"/>
            </a:br>
            <a:r>
              <a:rPr lang="en-US" dirty="0"/>
              <a:t>B. Monitor respiratory rate.</a:t>
            </a:r>
            <a:br>
              <a:rPr lang="en-US" dirty="0"/>
            </a:br>
            <a:r>
              <a:rPr lang="en-US" dirty="0"/>
              <a:t>C. Monitor heart rate.</a:t>
            </a:r>
            <a:br>
              <a:rPr lang="en-US" dirty="0"/>
            </a:br>
            <a:r>
              <a:rPr lang="en-US" dirty="0"/>
              <a:t>D. Monitor temperature.</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B.     </a:t>
            </a:r>
            <a:r>
              <a:rPr lang="en-US" b="1" dirty="0"/>
              <a:t>Monitor respiratory rate.</a:t>
            </a:r>
            <a:endParaRPr lang="en-US" dirty="0"/>
          </a:p>
          <a:p>
            <a:r>
              <a:rPr lang="en-US" dirty="0"/>
              <a:t>Morphine sulfate can suppress respiration and respiratory reflexes, such as cough. Patients should be monitored regularly for these effects to avoid respiratory compromise. Morphine sulfate does not significantly affect urine output, heart rate, or body temperature.</a:t>
            </a:r>
          </a:p>
          <a:p>
            <a:pPr>
              <a:defRPr/>
            </a:pPr>
            <a:endParaRPr dirty="0">
              <a:solidFill>
                <a:srgbClr val="0070C0"/>
              </a:solidFill>
            </a:endParaRPr>
          </a:p>
        </p:txBody>
      </p:sp>
    </p:spTree>
    <p:extLst>
      <p:ext uri="{BB962C8B-B14F-4D97-AF65-F5344CB8AC3E}">
        <p14:creationId xmlns:p14="http://schemas.microsoft.com/office/powerpoint/2010/main" val="8235299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10. A patient arrives at the emergency department with severe lower leg pain after a fall in a touch football game. Following routine triage, which of the following is the appropriate next step in assessment and treatment?</a:t>
            </a:r>
            <a:endParaRPr lang="en-US" dirty="0" smtClean="0"/>
          </a:p>
        </p:txBody>
      </p:sp>
      <p:sp>
        <p:nvSpPr>
          <p:cNvPr id="36867" name="Text Placeholder 9"/>
          <p:cNvSpPr>
            <a:spLocks noGrp="1"/>
          </p:cNvSpPr>
          <p:nvPr>
            <p:ph type="body" sz="quarter" idx="13"/>
          </p:nvPr>
        </p:nvSpPr>
        <p:spPr>
          <a:xfrm>
            <a:off x="2020454" y="1612323"/>
            <a:ext cx="9880600" cy="2049463"/>
          </a:xfrm>
        </p:spPr>
        <p:txBody>
          <a:bodyPr/>
          <a:lstStyle/>
          <a:p>
            <a:pPr eaLnBrk="1" hangingPunct="1"/>
            <a:r>
              <a:rPr lang="en-US" dirty="0"/>
              <a:t>A. Apply heat to the painful area.</a:t>
            </a:r>
            <a:br>
              <a:rPr lang="en-US" dirty="0"/>
            </a:br>
            <a:r>
              <a:rPr lang="en-US" dirty="0"/>
              <a:t>B. Apply an elastic bandage to the leg.</a:t>
            </a:r>
            <a:br>
              <a:rPr lang="en-US" dirty="0"/>
            </a:br>
            <a:r>
              <a:rPr lang="en-US" dirty="0"/>
              <a:t>C. X-ray the leg.</a:t>
            </a:r>
            <a:br>
              <a:rPr lang="en-US" dirty="0"/>
            </a:br>
            <a:r>
              <a:rPr lang="en-US" dirty="0"/>
              <a:t>D. Give pain medication.</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a:t>
            </a:r>
            <a:r>
              <a:rPr dirty="0" smtClean="0">
                <a:solidFill>
                  <a:srgbClr val="0070C0"/>
                </a:solidFill>
              </a:rPr>
              <a:t>is</a:t>
            </a:r>
            <a:r>
              <a:rPr lang="en-US" b="1" dirty="0" smtClean="0"/>
              <a:t> </a:t>
            </a:r>
            <a:r>
              <a:rPr lang="en-US" b="1" dirty="0"/>
              <a:t>C</a:t>
            </a:r>
            <a:r>
              <a:rPr lang="en-US" b="1" dirty="0" smtClean="0"/>
              <a:t>.    </a:t>
            </a:r>
            <a:r>
              <a:rPr lang="en-US" b="1" dirty="0"/>
              <a:t> X-ray the leg.</a:t>
            </a:r>
            <a:endParaRPr lang="en-US" dirty="0"/>
          </a:p>
          <a:p>
            <a:r>
              <a:rPr lang="en-US" dirty="0"/>
              <a:t>Following triage, an x-ray should be performed to rule out fracture. Ice, not heat, should be applied to a recent sports injury. An elastic bandage may be applied and pain medication given once fracture has been excluded.</a:t>
            </a:r>
          </a:p>
          <a:p>
            <a:pPr>
              <a:defRPr/>
            </a:pPr>
            <a:endParaRPr dirty="0">
              <a:solidFill>
                <a:srgbClr val="0070C0"/>
              </a:solidFill>
            </a:endParaRPr>
          </a:p>
        </p:txBody>
      </p:sp>
    </p:spTree>
    <p:extLst>
      <p:ext uri="{BB962C8B-B14F-4D97-AF65-F5344CB8AC3E}">
        <p14:creationId xmlns:p14="http://schemas.microsoft.com/office/powerpoint/2010/main" val="6230175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11. A nurse caring for several patients on the cardiac unit is told that one is scheduled for implantation of an automatic internal </a:t>
            </a:r>
            <a:r>
              <a:rPr lang="en-US" b="1" dirty="0" err="1"/>
              <a:t>cardioverter</a:t>
            </a:r>
            <a:r>
              <a:rPr lang="en-US" b="1" dirty="0"/>
              <a:t>-defibrillator. Which of the following patients is most likely to have this procedure?</a:t>
            </a:r>
            <a:endParaRPr lang="en-US" dirty="0" smtClean="0"/>
          </a:p>
        </p:txBody>
      </p:sp>
      <p:sp>
        <p:nvSpPr>
          <p:cNvPr id="36867" name="Text Placeholder 9"/>
          <p:cNvSpPr>
            <a:spLocks noGrp="1"/>
          </p:cNvSpPr>
          <p:nvPr>
            <p:ph type="body" sz="quarter" idx="13"/>
          </p:nvPr>
        </p:nvSpPr>
        <p:spPr>
          <a:xfrm>
            <a:off x="1057275" y="1463675"/>
            <a:ext cx="9880600" cy="2049463"/>
          </a:xfrm>
        </p:spPr>
        <p:txBody>
          <a:bodyPr/>
          <a:lstStyle/>
          <a:p>
            <a:pPr eaLnBrk="1" hangingPunct="1"/>
            <a:r>
              <a:rPr lang="en-US" dirty="0"/>
              <a:t>A. A patient admitted for myocardial infarction without cardiac muscle damage.</a:t>
            </a:r>
            <a:br>
              <a:rPr lang="en-US" dirty="0"/>
            </a:br>
            <a:r>
              <a:rPr lang="en-US" dirty="0"/>
              <a:t>B. A post-operative coronary bypass patient, recovering on schedule.</a:t>
            </a:r>
            <a:br>
              <a:rPr lang="en-US" dirty="0"/>
            </a:br>
            <a:r>
              <a:rPr lang="en-US" dirty="0"/>
              <a:t>C. A patient with a history of ventricular tachycardia and </a:t>
            </a:r>
            <a:r>
              <a:rPr lang="en-US" dirty="0" err="1"/>
              <a:t>syncopal</a:t>
            </a:r>
            <a:r>
              <a:rPr lang="en-US" dirty="0"/>
              <a:t> episodes.</a:t>
            </a:r>
            <a:br>
              <a:rPr lang="en-US" dirty="0"/>
            </a:br>
            <a:r>
              <a:rPr lang="en-US" dirty="0"/>
              <a:t>D. A patient with a history of atrial tachycardia and fatigue.</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fontScale="92500" lnSpcReduction="20000"/>
          </a:bodyPr>
          <a:lstStyle/>
          <a:p>
            <a:r>
              <a:rPr dirty="0" smtClean="0">
                <a:solidFill>
                  <a:srgbClr val="0070C0"/>
                </a:solidFill>
              </a:rPr>
              <a:t>The answer </a:t>
            </a:r>
            <a:r>
              <a:rPr dirty="0" smtClean="0">
                <a:solidFill>
                  <a:srgbClr val="0070C0"/>
                </a:solidFill>
              </a:rPr>
              <a:t>is</a:t>
            </a:r>
            <a:r>
              <a:rPr lang="en-US" b="1" dirty="0"/>
              <a:t> C</a:t>
            </a:r>
            <a:r>
              <a:rPr lang="en-US" b="1" dirty="0" smtClean="0"/>
              <a:t>.     </a:t>
            </a:r>
            <a:r>
              <a:rPr lang="en-US" b="1" dirty="0"/>
              <a:t>A patient with a history of ventricular tachycardia and </a:t>
            </a:r>
            <a:r>
              <a:rPr lang="en-US" b="1" dirty="0" err="1"/>
              <a:t>syncopal</a:t>
            </a:r>
            <a:r>
              <a:rPr lang="en-US" b="1" dirty="0"/>
              <a:t> episodes.</a:t>
            </a:r>
            <a:endParaRPr lang="en-US" dirty="0"/>
          </a:p>
          <a:p>
            <a:r>
              <a:rPr lang="en-US" dirty="0"/>
              <a:t>An automatic internal cardioverter-defibrillator delivers an electric shock to the heart to terminate episodes of ventricular tachycardia and ventricular fibrillation. This is necessary in a patient with significant ventricular symptoms, such as tachycardia resulting in syncope. A patient with myocardial infarction that resolved with no permanent cardiac damage would not be a candidate. A patient recovering well from coronary bypass would not need the device. Atrial tachycardia is less serious and is treated conservatively with medication and cardioversion as a last resort.</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29415928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12. A patient is scheduled for a magnetic resonance imaging (MRI) scan for suspected lung cancer. Which of the following is a contraindication to the study for this patient?</a:t>
            </a:r>
            <a:endParaRPr lang="en-US" dirty="0" smtClean="0"/>
          </a:p>
        </p:txBody>
      </p:sp>
      <p:sp>
        <p:nvSpPr>
          <p:cNvPr id="36867" name="Text Placeholder 9"/>
          <p:cNvSpPr>
            <a:spLocks noGrp="1"/>
          </p:cNvSpPr>
          <p:nvPr>
            <p:ph type="body" sz="quarter" idx="13"/>
          </p:nvPr>
        </p:nvSpPr>
        <p:spPr>
          <a:xfrm>
            <a:off x="1687945" y="1307523"/>
            <a:ext cx="9880600" cy="2049463"/>
          </a:xfrm>
        </p:spPr>
        <p:txBody>
          <a:bodyPr/>
          <a:lstStyle/>
          <a:p>
            <a:pPr eaLnBrk="1" hangingPunct="1"/>
            <a:r>
              <a:rPr lang="en-US" dirty="0"/>
              <a:t>A. The patient is allergic to shellfish.</a:t>
            </a:r>
            <a:br>
              <a:rPr lang="en-US" dirty="0"/>
            </a:br>
            <a:r>
              <a:rPr lang="en-US" dirty="0"/>
              <a:t>B. The patient has a pacemaker.</a:t>
            </a:r>
            <a:br>
              <a:rPr lang="en-US" dirty="0"/>
            </a:br>
            <a:r>
              <a:rPr lang="en-US" dirty="0"/>
              <a:t>C. The patient suffers from claustrophobia.</a:t>
            </a:r>
            <a:br>
              <a:rPr lang="en-US" dirty="0"/>
            </a:br>
            <a:r>
              <a:rPr lang="en-US" dirty="0"/>
              <a:t>D. The patient takes antipsychotic medication.</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a:t>
            </a:r>
            <a:r>
              <a:rPr dirty="0" smtClean="0">
                <a:solidFill>
                  <a:srgbClr val="0070C0"/>
                </a:solidFill>
              </a:rPr>
              <a:t>is</a:t>
            </a:r>
            <a:r>
              <a:rPr lang="en-US" b="1" dirty="0"/>
              <a:t> B</a:t>
            </a:r>
            <a:r>
              <a:rPr lang="en-US" b="1" dirty="0" smtClean="0"/>
              <a:t>.     </a:t>
            </a:r>
            <a:r>
              <a:rPr lang="en-US" b="1" dirty="0"/>
              <a:t>The patient has a pacemaker.</a:t>
            </a:r>
            <a:endParaRPr lang="en-US" dirty="0"/>
          </a:p>
          <a:p>
            <a:r>
              <a:rPr lang="en-US" dirty="0"/>
              <a:t>The implanted pacemaker will interfere with the magnetic fields of the MRI scanner and may be deactivated by them. Shellfish/iodine allergy is not a contraindication because the contrast used in MRI scanning is not iodine-based. Open MRI scanners and anti-anxiety medications are available for patients with claustrophobia. Psychiatric medication is not a contraindication to MRI scanning.</a:t>
            </a:r>
          </a:p>
          <a:p>
            <a:pPr>
              <a:defRPr/>
            </a:pPr>
            <a:endParaRPr dirty="0">
              <a:solidFill>
                <a:srgbClr val="0070C0"/>
              </a:solidFill>
            </a:endParaRPr>
          </a:p>
        </p:txBody>
      </p:sp>
    </p:spTree>
    <p:extLst>
      <p:ext uri="{BB962C8B-B14F-4D97-AF65-F5344CB8AC3E}">
        <p14:creationId xmlns:p14="http://schemas.microsoft.com/office/powerpoint/2010/main" val="17238185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13. A nurse calls a physician with the concern that a patient has developed a pulmonary embolism. Which of the following symptoms has the nurse most likely observed?</a:t>
            </a:r>
            <a:endParaRPr lang="en-US" dirty="0" smtClean="0"/>
          </a:p>
        </p:txBody>
      </p:sp>
      <p:sp>
        <p:nvSpPr>
          <p:cNvPr id="36867" name="Text Placeholder 9"/>
          <p:cNvSpPr>
            <a:spLocks noGrp="1"/>
          </p:cNvSpPr>
          <p:nvPr>
            <p:ph type="body" sz="quarter" idx="13"/>
          </p:nvPr>
        </p:nvSpPr>
        <p:spPr>
          <a:xfrm>
            <a:off x="1258454" y="1463675"/>
            <a:ext cx="9880600" cy="2049463"/>
          </a:xfrm>
        </p:spPr>
        <p:txBody>
          <a:bodyPr/>
          <a:lstStyle/>
          <a:p>
            <a:pPr eaLnBrk="1" hangingPunct="1"/>
            <a:r>
              <a:rPr lang="en-US" dirty="0"/>
              <a:t>A. The patient is somnolent with decreased response to the family.</a:t>
            </a:r>
            <a:br>
              <a:rPr lang="en-US" dirty="0"/>
            </a:br>
            <a:r>
              <a:rPr lang="en-US" dirty="0"/>
              <a:t>B. The patient suddenly complains of chest pain and shortness of breath.</a:t>
            </a:r>
            <a:br>
              <a:rPr lang="en-US" dirty="0"/>
            </a:br>
            <a:r>
              <a:rPr lang="en-US" dirty="0"/>
              <a:t>C. The patient has developed a wet cough and the nurse hears crackles on auscultation of the lungs.</a:t>
            </a:r>
            <a:br>
              <a:rPr lang="en-US" dirty="0"/>
            </a:br>
            <a:r>
              <a:rPr lang="en-US" dirty="0"/>
              <a:t>D. The patient has a fever, chills, and loss of appetite.</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a:t>
            </a:r>
            <a:r>
              <a:rPr dirty="0" smtClean="0">
                <a:solidFill>
                  <a:srgbClr val="0070C0"/>
                </a:solidFill>
              </a:rPr>
              <a:t>is</a:t>
            </a:r>
            <a:r>
              <a:rPr lang="en-US" b="1" dirty="0"/>
              <a:t> B</a:t>
            </a:r>
            <a:r>
              <a:rPr lang="en-US" b="1" dirty="0" smtClean="0"/>
              <a:t>.     </a:t>
            </a:r>
            <a:r>
              <a:rPr lang="en-US" b="1" dirty="0"/>
              <a:t>The patient suddenly complains of chest pain and shortness of breath.</a:t>
            </a:r>
            <a:endParaRPr lang="en-US" dirty="0"/>
          </a:p>
          <a:p>
            <a:r>
              <a:rPr lang="en-US" dirty="0"/>
              <a:t>Typical symptoms of pulmonary embolism include chest pain, shortness of breath, and severe anxiety. The physician should be notified immediately. A patient with pulmonary embolism will not be sleepy or have a cough with crackles on exam. A patient with fever, chills and loss of appetite may be developing pneumonia.</a:t>
            </a:r>
          </a:p>
          <a:p>
            <a:pPr>
              <a:defRPr/>
            </a:pPr>
            <a:endParaRPr dirty="0">
              <a:solidFill>
                <a:srgbClr val="0070C0"/>
              </a:solidFill>
            </a:endParaRPr>
          </a:p>
        </p:txBody>
      </p:sp>
    </p:spTree>
    <p:extLst>
      <p:ext uri="{BB962C8B-B14F-4D97-AF65-F5344CB8AC3E}">
        <p14:creationId xmlns:p14="http://schemas.microsoft.com/office/powerpoint/2010/main" val="3235847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14. A patient comes to the emergency department with abdominal pain. Work-up reveals the presence of a rapidly enlarging abdominal aortic aneurysm. Which of the following actions should the nurse expect?</a:t>
            </a:r>
            <a:endParaRPr lang="en-US" dirty="0" smtClean="0"/>
          </a:p>
        </p:txBody>
      </p:sp>
      <p:sp>
        <p:nvSpPr>
          <p:cNvPr id="36867" name="Text Placeholder 9"/>
          <p:cNvSpPr>
            <a:spLocks noGrp="1"/>
          </p:cNvSpPr>
          <p:nvPr>
            <p:ph type="body" sz="quarter" idx="13"/>
          </p:nvPr>
        </p:nvSpPr>
        <p:spPr>
          <a:xfrm>
            <a:off x="842818" y="1463675"/>
            <a:ext cx="9880600" cy="2049463"/>
          </a:xfrm>
        </p:spPr>
        <p:txBody>
          <a:bodyPr/>
          <a:lstStyle/>
          <a:p>
            <a:pPr eaLnBrk="1" hangingPunct="1"/>
            <a:r>
              <a:rPr lang="en-US" dirty="0"/>
              <a:t>A. The patient will be admitted to the medicine unit for observation and medication.</a:t>
            </a:r>
            <a:br>
              <a:rPr lang="en-US" dirty="0"/>
            </a:br>
            <a:r>
              <a:rPr lang="en-US" dirty="0"/>
              <a:t>B. The patient will be admitted to the day surgery unit for sclerotherapy.</a:t>
            </a:r>
            <a:br>
              <a:rPr lang="en-US" dirty="0"/>
            </a:br>
            <a:r>
              <a:rPr lang="en-US" dirty="0"/>
              <a:t>C. The patient will be admitted to the surgical unit and resection will be scheduled.</a:t>
            </a:r>
            <a:br>
              <a:rPr lang="en-US" dirty="0"/>
            </a:br>
            <a:r>
              <a:rPr lang="en-US" dirty="0"/>
              <a:t>D. The patient will be discharged home to follow-up with his cardiologist in 24 hours.</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C.     </a:t>
            </a:r>
            <a:r>
              <a:rPr lang="en-US" b="1" dirty="0"/>
              <a:t>The patient will be admitted to the surgical unit and resection will be scheduled.</a:t>
            </a:r>
            <a:endParaRPr lang="en-US" dirty="0"/>
          </a:p>
          <a:p>
            <a:r>
              <a:rPr lang="en-US" dirty="0"/>
              <a:t>A rapidly enlarging abdominal aortic aneurysm is at significant risk of rupture and should be resected as soon as possible. No other appropriate treatment options currently exist.</a:t>
            </a:r>
          </a:p>
          <a:p>
            <a:pPr>
              <a:defRPr/>
            </a:pPr>
            <a:endParaRPr dirty="0">
              <a:solidFill>
                <a:srgbClr val="0070C0"/>
              </a:solidFill>
            </a:endParaRPr>
          </a:p>
        </p:txBody>
      </p:sp>
    </p:spTree>
    <p:extLst>
      <p:ext uri="{BB962C8B-B14F-4D97-AF65-F5344CB8AC3E}">
        <p14:creationId xmlns:p14="http://schemas.microsoft.com/office/powerpoint/2010/main" val="38256566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15. A patient with leukemia is receiving chemotherapy that is known to depress bone marrow. A CBC (complete blood count) reveals a platelet count of 25,000/microliter. Which of the following actions related specifically to the platelet count should be included on the nursing care plan?</a:t>
            </a:r>
            <a:endParaRPr lang="en-US" dirty="0" smtClean="0"/>
          </a:p>
        </p:txBody>
      </p:sp>
      <p:sp>
        <p:nvSpPr>
          <p:cNvPr id="36867" name="Text Placeholder 9"/>
          <p:cNvSpPr>
            <a:spLocks noGrp="1"/>
          </p:cNvSpPr>
          <p:nvPr>
            <p:ph type="body" sz="quarter" idx="13"/>
          </p:nvPr>
        </p:nvSpPr>
        <p:spPr>
          <a:xfrm>
            <a:off x="1571625" y="1463675"/>
            <a:ext cx="9880600" cy="2049463"/>
          </a:xfrm>
        </p:spPr>
        <p:txBody>
          <a:bodyPr/>
          <a:lstStyle/>
          <a:p>
            <a:pPr eaLnBrk="1" hangingPunct="1"/>
            <a:r>
              <a:rPr lang="en-US" dirty="0"/>
              <a:t>A. Monitor for fever every 4 hours.</a:t>
            </a:r>
            <a:br>
              <a:rPr lang="en-US" dirty="0"/>
            </a:br>
            <a:r>
              <a:rPr lang="en-US" dirty="0"/>
              <a:t>B. Require visitors to wear respiratory masks and protective clothing.</a:t>
            </a:r>
            <a:br>
              <a:rPr lang="en-US" dirty="0"/>
            </a:br>
            <a:r>
              <a:rPr lang="en-US" dirty="0"/>
              <a:t>C. Consider transfusion of packed red blood cells.</a:t>
            </a:r>
            <a:br>
              <a:rPr lang="en-US" dirty="0"/>
            </a:br>
            <a:r>
              <a:rPr lang="en-US" dirty="0"/>
              <a:t>D. Check for signs of bleeding, including examination of urine and stool for blood.</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a:t>
            </a:r>
            <a:r>
              <a:rPr dirty="0" smtClean="0">
                <a:solidFill>
                  <a:srgbClr val="0070C0"/>
                </a:solidFill>
              </a:rPr>
              <a:t>is </a:t>
            </a:r>
            <a:r>
              <a:rPr lang="en-US" b="1" dirty="0" smtClean="0"/>
              <a:t>D.     </a:t>
            </a:r>
            <a:r>
              <a:rPr lang="en-US" b="1" dirty="0"/>
              <a:t>Check for signs of bleeding, including examination of urine and stool for blood.</a:t>
            </a:r>
            <a:endParaRPr lang="en-US" dirty="0"/>
          </a:p>
          <a:p>
            <a:r>
              <a:rPr lang="en-US" dirty="0"/>
              <a:t>A platelet count of 25,000/microliter is severely thrombocytopenic and should prompt the initiation of bleeding precautions, including monitoring urine and stool for evidence of bleeding. Monitoring for fever and requiring protective clothing are indicated to prevent infection if white blood cells are decreased. Transfusion of red cells is indicated for severe anemia.</a:t>
            </a:r>
          </a:p>
          <a:p>
            <a:pPr>
              <a:defRPr/>
            </a:pPr>
            <a:endParaRPr dirty="0">
              <a:solidFill>
                <a:srgbClr val="0070C0"/>
              </a:solidFill>
            </a:endParaRPr>
          </a:p>
        </p:txBody>
      </p:sp>
    </p:spTree>
    <p:extLst>
      <p:ext uri="{BB962C8B-B14F-4D97-AF65-F5344CB8AC3E}">
        <p14:creationId xmlns:p14="http://schemas.microsoft.com/office/powerpoint/2010/main" val="4158774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16. A patient is undergoing the induction stage of treatment for leukemia. The nurse teaches family members about infectious precautions. Which of the following statements by family members indicates that the family needs more education?</a:t>
            </a:r>
            <a:endParaRPr lang="en-US" dirty="0" smtClean="0"/>
          </a:p>
        </p:txBody>
      </p:sp>
      <p:sp>
        <p:nvSpPr>
          <p:cNvPr id="36867" name="Text Placeholder 9"/>
          <p:cNvSpPr>
            <a:spLocks noGrp="1"/>
          </p:cNvSpPr>
          <p:nvPr>
            <p:ph type="body" sz="quarter" idx="13"/>
          </p:nvPr>
        </p:nvSpPr>
        <p:spPr>
          <a:xfrm>
            <a:off x="1571625" y="1463675"/>
            <a:ext cx="9880600" cy="2049463"/>
          </a:xfrm>
        </p:spPr>
        <p:txBody>
          <a:bodyPr/>
          <a:lstStyle/>
          <a:p>
            <a:pPr eaLnBrk="1" hangingPunct="1"/>
            <a:r>
              <a:rPr lang="en-US" dirty="0"/>
              <a:t>A. We will bring in books and magazines for entertainment.</a:t>
            </a:r>
            <a:br>
              <a:rPr lang="en-US" dirty="0"/>
            </a:br>
            <a:r>
              <a:rPr lang="en-US" dirty="0"/>
              <a:t>B. We will bring in personal care items for comfort.</a:t>
            </a:r>
            <a:br>
              <a:rPr lang="en-US" dirty="0"/>
            </a:br>
            <a:r>
              <a:rPr lang="en-US" dirty="0"/>
              <a:t>C. We will bring in fresh flowers to brighten the room.</a:t>
            </a:r>
            <a:br>
              <a:rPr lang="en-US" dirty="0"/>
            </a:br>
            <a:r>
              <a:rPr lang="en-US" dirty="0"/>
              <a:t>D. We will bring in family pictures and get well cards.</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a:t>
            </a:r>
            <a:r>
              <a:rPr dirty="0" smtClean="0">
                <a:solidFill>
                  <a:srgbClr val="0070C0"/>
                </a:solidFill>
              </a:rPr>
              <a:t>is </a:t>
            </a:r>
            <a:r>
              <a:rPr lang="en-US" b="1" dirty="0" smtClean="0"/>
              <a:t>C.     </a:t>
            </a:r>
            <a:r>
              <a:rPr lang="en-US" b="1" dirty="0"/>
              <a:t>We will bring in fresh flowers to brighten the room.</a:t>
            </a:r>
            <a:endParaRPr lang="en-US" dirty="0"/>
          </a:p>
          <a:p>
            <a:r>
              <a:rPr lang="en-US" dirty="0"/>
              <a:t>During induction chemotherapy, the leukemia patient is severely immunocompromised and at risk of serious infection. Fresh flowers, fruit, and plants can carry microbes and should be avoided. Books, pictures, and other personal items can be cleaned with antimicrobials before being brought into the room to minimize the risk of contamination.</a:t>
            </a:r>
          </a:p>
          <a:p>
            <a:pPr>
              <a:defRPr/>
            </a:pPr>
            <a:endParaRPr dirty="0">
              <a:solidFill>
                <a:srgbClr val="0070C0"/>
              </a:solidFill>
            </a:endParaRPr>
          </a:p>
        </p:txBody>
      </p:sp>
    </p:spTree>
    <p:extLst>
      <p:ext uri="{BB962C8B-B14F-4D97-AF65-F5344CB8AC3E}">
        <p14:creationId xmlns:p14="http://schemas.microsoft.com/office/powerpoint/2010/main" val="4291026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17. A nurse is caring for a patient with acute lymphoblastic leukemia (ALL). Which of the following is the most likely age range of the patient</a:t>
            </a:r>
            <a:r>
              <a:rPr lang="en-US" b="1" dirty="0" smtClean="0"/>
              <a:t>?</a:t>
            </a:r>
            <a:endParaRPr lang="en-US" dirty="0"/>
          </a:p>
        </p:txBody>
      </p:sp>
      <p:sp>
        <p:nvSpPr>
          <p:cNvPr id="36867" name="Text Placeholder 9"/>
          <p:cNvSpPr>
            <a:spLocks noGrp="1"/>
          </p:cNvSpPr>
          <p:nvPr>
            <p:ph type="body" sz="quarter" idx="13"/>
          </p:nvPr>
        </p:nvSpPr>
        <p:spPr>
          <a:xfrm>
            <a:off x="3516745" y="1463675"/>
            <a:ext cx="9880600" cy="2049463"/>
          </a:xfrm>
        </p:spPr>
        <p:txBody>
          <a:bodyPr/>
          <a:lstStyle/>
          <a:p>
            <a:pPr eaLnBrk="1" hangingPunct="1"/>
            <a:r>
              <a:rPr lang="en-US" dirty="0"/>
              <a:t>A. 3-10 years.</a:t>
            </a:r>
            <a:br>
              <a:rPr lang="en-US" dirty="0"/>
            </a:br>
            <a:r>
              <a:rPr lang="en-US" dirty="0"/>
              <a:t>B. 25-35 years.</a:t>
            </a:r>
            <a:br>
              <a:rPr lang="en-US" dirty="0"/>
            </a:br>
            <a:r>
              <a:rPr lang="en-US" dirty="0"/>
              <a:t>C. 45-55 years.</a:t>
            </a:r>
            <a:br>
              <a:rPr lang="en-US" dirty="0"/>
            </a:br>
            <a:r>
              <a:rPr lang="en-US" dirty="0"/>
              <a:t>D. over 60 years.</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A.     </a:t>
            </a:r>
            <a:r>
              <a:rPr lang="en-US" b="1" dirty="0"/>
              <a:t>3-10 years.</a:t>
            </a:r>
            <a:endParaRPr lang="en-US" dirty="0"/>
          </a:p>
          <a:p>
            <a:r>
              <a:rPr lang="en-US" dirty="0"/>
              <a:t>The peak incidence of ALL is at 4 years (range 3-10). It is uncommon after the mid-teen years. The peak incidence of chronic myelogenous leukemia (CML) is 45-55 years. The peak incidence of acute myelogenous leukemia (AML) occurs at 60 years. Two-thirds of cases of chronic lymphocytic leukemia (CLL) occur after 60 years.</a:t>
            </a:r>
          </a:p>
          <a:p>
            <a:pPr>
              <a:defRPr/>
            </a:pPr>
            <a:endParaRPr dirty="0">
              <a:solidFill>
                <a:srgbClr val="0070C0"/>
              </a:solidFill>
            </a:endParaRPr>
          </a:p>
        </p:txBody>
      </p:sp>
    </p:spTree>
    <p:extLst>
      <p:ext uri="{BB962C8B-B14F-4D97-AF65-F5344CB8AC3E}">
        <p14:creationId xmlns:p14="http://schemas.microsoft.com/office/powerpoint/2010/main" val="42392277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18. A patient is admitted to the oncology unit for diagnosis of suspected Hodgkin’s disease. Which of the following symptoms is typical of Hodgkin’s disease?</a:t>
            </a:r>
            <a:endParaRPr lang="en-US" dirty="0" smtClean="0"/>
          </a:p>
        </p:txBody>
      </p:sp>
      <p:sp>
        <p:nvSpPr>
          <p:cNvPr id="36867" name="Text Placeholder 9"/>
          <p:cNvSpPr>
            <a:spLocks noGrp="1"/>
          </p:cNvSpPr>
          <p:nvPr>
            <p:ph type="body" sz="quarter" idx="13"/>
          </p:nvPr>
        </p:nvSpPr>
        <p:spPr>
          <a:xfrm>
            <a:off x="2948709" y="1463675"/>
            <a:ext cx="9880600" cy="2049463"/>
          </a:xfrm>
        </p:spPr>
        <p:txBody>
          <a:bodyPr/>
          <a:lstStyle/>
          <a:p>
            <a:pPr eaLnBrk="1" hangingPunct="1"/>
            <a:r>
              <a:rPr lang="en-US" dirty="0"/>
              <a:t>A. Painful cervical lymph nodes.</a:t>
            </a:r>
            <a:br>
              <a:rPr lang="en-US" dirty="0"/>
            </a:br>
            <a:r>
              <a:rPr lang="en-US" dirty="0"/>
              <a:t>B. Night sweats and fatigue.</a:t>
            </a:r>
            <a:br>
              <a:rPr lang="en-US" dirty="0"/>
            </a:br>
            <a:r>
              <a:rPr lang="en-US" dirty="0"/>
              <a:t>C. Nausea and vomiting.</a:t>
            </a:r>
            <a:br>
              <a:rPr lang="en-US" dirty="0"/>
            </a:br>
            <a:r>
              <a:rPr lang="en-US" dirty="0"/>
              <a:t>D. Weight gain.</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a:t>
            </a:r>
            <a:r>
              <a:rPr dirty="0" smtClean="0">
                <a:solidFill>
                  <a:srgbClr val="0070C0"/>
                </a:solidFill>
              </a:rPr>
              <a:t>is </a:t>
            </a:r>
            <a:r>
              <a:rPr lang="en-US" b="1" dirty="0" smtClean="0"/>
              <a:t>B.      </a:t>
            </a:r>
            <a:r>
              <a:rPr lang="en-US" b="1" dirty="0"/>
              <a:t>Night sweats and fatigue.</a:t>
            </a:r>
            <a:endParaRPr lang="en-US" dirty="0"/>
          </a:p>
          <a:p>
            <a:r>
              <a:rPr lang="en-US" dirty="0"/>
              <a:t>Symptoms of Hodgkin’s disease include night sweats, fatigue, weakness, and tachycardia. The disease is characterized by painless, enlarged cervical lymph nodes. Weight loss occurs early in the disease. Nausea and vomiting are not typically symptoms of Hodgkin’s disease.</a:t>
            </a:r>
          </a:p>
          <a:p>
            <a:pPr>
              <a:defRPr/>
            </a:pPr>
            <a:endParaRPr dirty="0">
              <a:solidFill>
                <a:srgbClr val="0070C0"/>
              </a:solidFill>
            </a:endParaRPr>
          </a:p>
        </p:txBody>
      </p:sp>
    </p:spTree>
    <p:extLst>
      <p:ext uri="{BB962C8B-B14F-4D97-AF65-F5344CB8AC3E}">
        <p14:creationId xmlns:p14="http://schemas.microsoft.com/office/powerpoint/2010/main" val="8880819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 A patient arrives at the emergency department complaining of </a:t>
            </a:r>
            <a:r>
              <a:rPr lang="en-US" b="1" dirty="0" err="1"/>
              <a:t>midsternal</a:t>
            </a:r>
            <a:r>
              <a:rPr lang="en-US" b="1" dirty="0"/>
              <a:t> chest pain. Which of the following nursing action should take priority?</a:t>
            </a:r>
            <a:endParaRPr lang="en-US" dirty="0" smtClean="0"/>
          </a:p>
        </p:txBody>
      </p:sp>
      <p:sp>
        <p:nvSpPr>
          <p:cNvPr id="36867" name="Text Placeholder 9"/>
          <p:cNvSpPr>
            <a:spLocks noGrp="1"/>
          </p:cNvSpPr>
          <p:nvPr>
            <p:ph type="body" sz="quarter" idx="13"/>
          </p:nvPr>
        </p:nvSpPr>
        <p:spPr>
          <a:xfrm>
            <a:off x="648855" y="1463675"/>
            <a:ext cx="9880600" cy="2049463"/>
          </a:xfrm>
        </p:spPr>
        <p:txBody>
          <a:bodyPr/>
          <a:lstStyle/>
          <a:p>
            <a:pPr eaLnBrk="1" hangingPunct="1"/>
            <a:r>
              <a:rPr lang="en-US" dirty="0"/>
              <a:t>A. A complete history with emphasis on preceding events.</a:t>
            </a:r>
            <a:br>
              <a:rPr lang="en-US" dirty="0"/>
            </a:br>
            <a:r>
              <a:rPr lang="en-US" dirty="0"/>
              <a:t>B. An electrocardiogram.</a:t>
            </a:r>
            <a:br>
              <a:rPr lang="en-US" dirty="0"/>
            </a:br>
            <a:r>
              <a:rPr lang="en-US" dirty="0"/>
              <a:t>C. Careful assessment of vital signs.</a:t>
            </a:r>
            <a:br>
              <a:rPr lang="en-US" dirty="0"/>
            </a:br>
            <a:r>
              <a:rPr lang="en-US" dirty="0"/>
              <a:t>D. Chest exam with auscultation.</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a:t>
            </a:r>
            <a:r>
              <a:rPr dirty="0" smtClean="0">
                <a:solidFill>
                  <a:srgbClr val="0070C0"/>
                </a:solidFill>
              </a:rPr>
              <a:t>is</a:t>
            </a:r>
            <a:r>
              <a:rPr lang="en-US" b="1" dirty="0" smtClean="0"/>
              <a:t> </a:t>
            </a:r>
            <a:r>
              <a:rPr lang="en-US" b="1" dirty="0"/>
              <a:t>C</a:t>
            </a:r>
            <a:r>
              <a:rPr lang="en-US" b="1" dirty="0" smtClean="0"/>
              <a:t>.    </a:t>
            </a:r>
            <a:r>
              <a:rPr lang="en-US" b="1" dirty="0"/>
              <a:t> Careful assessment of vital signs.</a:t>
            </a:r>
            <a:endParaRPr lang="en-US" dirty="0"/>
          </a:p>
          <a:p>
            <a:r>
              <a:rPr lang="en-US" dirty="0"/>
              <a:t>The priority nursing action for a patient arriving at the ED in distress is always assessment of vital signs. This indicates the extent of physical compromise and provides a baseline by which to plan further assessment and treatment. A thorough medical history, including onset of symptoms, will be necessary and it is likely that an electrocardiogram will be performed as well, but these are not the first priority. Similarly, chest exam with auscultation may offer useful information after vital signs are assessed.</a:t>
            </a:r>
          </a:p>
        </p:txBody>
      </p:sp>
    </p:spTree>
    <p:extLst>
      <p:ext uri="{BB962C8B-B14F-4D97-AF65-F5344CB8AC3E}">
        <p14:creationId xmlns:p14="http://schemas.microsoft.com/office/powerpoint/2010/main" val="130235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19. The Hodgkin’s disease patient described in the question above undergoes a lymph node biopsy for definitive diagnosis. If the diagnosis of Hodgkin’s disease were correct, which of the following cells would the pathologist expect to find?</a:t>
            </a:r>
            <a:endParaRPr lang="en-US" dirty="0" smtClean="0"/>
          </a:p>
        </p:txBody>
      </p:sp>
      <p:sp>
        <p:nvSpPr>
          <p:cNvPr id="36867" name="Text Placeholder 9"/>
          <p:cNvSpPr>
            <a:spLocks noGrp="1"/>
          </p:cNvSpPr>
          <p:nvPr>
            <p:ph type="body" sz="quarter" idx="13"/>
          </p:nvPr>
        </p:nvSpPr>
        <p:spPr>
          <a:xfrm>
            <a:off x="3004127" y="1463675"/>
            <a:ext cx="9880600" cy="2049463"/>
          </a:xfrm>
        </p:spPr>
        <p:txBody>
          <a:bodyPr/>
          <a:lstStyle/>
          <a:p>
            <a:pPr eaLnBrk="1" hangingPunct="1"/>
            <a:r>
              <a:rPr lang="en-US" dirty="0"/>
              <a:t>A. Reed-Sternberg cells.</a:t>
            </a:r>
            <a:br>
              <a:rPr lang="en-US" dirty="0"/>
            </a:br>
            <a:r>
              <a:rPr lang="en-US" dirty="0"/>
              <a:t>B. Lymphoblastic cells.</a:t>
            </a:r>
            <a:br>
              <a:rPr lang="en-US" dirty="0"/>
            </a:br>
            <a:r>
              <a:rPr lang="en-US" dirty="0"/>
              <a:t>C. Gaucher’s cells.</a:t>
            </a:r>
            <a:br>
              <a:rPr lang="en-US" dirty="0"/>
            </a:br>
            <a:r>
              <a:rPr lang="en-US" dirty="0"/>
              <a:t>D. Rieder’s cells</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A.     </a:t>
            </a:r>
            <a:r>
              <a:rPr lang="en-US" b="1" dirty="0"/>
              <a:t>Reed-Sternberg cells.</a:t>
            </a:r>
            <a:endParaRPr lang="en-US" dirty="0"/>
          </a:p>
          <a:p>
            <a:r>
              <a:rPr lang="en-US" dirty="0"/>
              <a:t>A definitive diagnosis of Hodgkin’s disease is made if Reed-Sternberg cells are found on pathologic examination of the excised lymph node. </a:t>
            </a:r>
            <a:r>
              <a:rPr lang="en-US" dirty="0" err="1"/>
              <a:t>Lymphoblasts</a:t>
            </a:r>
            <a:r>
              <a:rPr lang="en-US" dirty="0"/>
              <a:t> are immature cells found in the bone marrow of patients with acute lymphoblastic leukemia. Gaucher’s cells are large storage cells found in patients with Gaucher’s disease. Rieder’s cells are myeloblasts found in patients with acute myelogenous leukemia.</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1412636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20. A patient is about to undergo bone marrow aspiration and biopsy and expresses fear and anxiety about the procedure. Which of the following is the most effective nursing response?</a:t>
            </a:r>
            <a:endParaRPr lang="en-US" dirty="0" smtClean="0"/>
          </a:p>
        </p:txBody>
      </p:sp>
      <p:sp>
        <p:nvSpPr>
          <p:cNvPr id="36867" name="Text Placeholder 9"/>
          <p:cNvSpPr>
            <a:spLocks noGrp="1"/>
          </p:cNvSpPr>
          <p:nvPr>
            <p:ph type="body" sz="quarter" idx="13"/>
          </p:nvPr>
        </p:nvSpPr>
        <p:spPr>
          <a:xfrm>
            <a:off x="1175327" y="1463675"/>
            <a:ext cx="9880600" cy="2049463"/>
          </a:xfrm>
        </p:spPr>
        <p:txBody>
          <a:bodyPr/>
          <a:lstStyle/>
          <a:p>
            <a:pPr eaLnBrk="1" hangingPunct="1"/>
            <a:r>
              <a:rPr lang="en-US" dirty="0"/>
              <a:t>A. Warn the patient to stay very still because the smallest movement will increase her pain.</a:t>
            </a:r>
            <a:br>
              <a:rPr lang="en-US" dirty="0"/>
            </a:br>
            <a:r>
              <a:rPr lang="en-US" dirty="0"/>
              <a:t>B. Encourage the family to stay in the room for the procedure.</a:t>
            </a:r>
            <a:br>
              <a:rPr lang="en-US" dirty="0"/>
            </a:br>
            <a:r>
              <a:rPr lang="en-US" dirty="0"/>
              <a:t>C. Stay with the patient and focus on slow, deep breathing for relaxation.</a:t>
            </a:r>
            <a:br>
              <a:rPr lang="en-US" dirty="0"/>
            </a:br>
            <a:r>
              <a:rPr lang="en-US" dirty="0"/>
              <a:t>D. Delay the procedure to allow the patient to deal with her feelings.</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fontScale="92500"/>
          </a:bodyPr>
          <a:lstStyle/>
          <a:p>
            <a:r>
              <a:rPr dirty="0" smtClean="0">
                <a:solidFill>
                  <a:srgbClr val="0070C0"/>
                </a:solidFill>
              </a:rPr>
              <a:t>The answer is </a:t>
            </a:r>
            <a:r>
              <a:rPr lang="en-US" b="1" dirty="0" smtClean="0"/>
              <a:t>C.     </a:t>
            </a:r>
            <a:r>
              <a:rPr lang="en-US" b="1" dirty="0"/>
              <a:t>Stay with the patient and focus on slow, deep breathing for relaxation.</a:t>
            </a:r>
            <a:endParaRPr lang="en-US" dirty="0"/>
          </a:p>
          <a:p>
            <a:r>
              <a:rPr lang="en-US" dirty="0"/>
              <a:t>Slow, deep breathing is the most effective method of reducing anxiety </a:t>
            </a:r>
            <a:r>
              <a:rPr lang="en-US" dirty="0" smtClean="0"/>
              <a:t>and stress</a:t>
            </a:r>
            <a:r>
              <a:rPr lang="en-US" dirty="0"/>
              <a:t>. It reduces the level of carbon dioxide in the brain to increase calm and relaxation. Warning the patient to remain still will likely increase her anxiety. Encouraging family members to stay with the patient may make her worry about their anxiety as well as her own. Delaying the procedure is unlikely to allay her fears.</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2148185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2. A patient has been hospitalized with </a:t>
            </a:r>
            <a:r>
              <a:rPr lang="en-US" b="1" dirty="0">
                <a:hlinkClick r:id="rId2"/>
              </a:rPr>
              <a:t>pneumonia</a:t>
            </a:r>
            <a:r>
              <a:rPr lang="en-US" b="1" dirty="0"/>
              <a:t> and is about to be discharged. A nurse provides discharge instructions to a patient and his family. Which misunderstanding by the family indicates the need for more detailed information?</a:t>
            </a:r>
            <a:endParaRPr lang="en-US" dirty="0" smtClean="0"/>
          </a:p>
        </p:txBody>
      </p:sp>
      <p:sp>
        <p:nvSpPr>
          <p:cNvPr id="36867" name="Text Placeholder 9"/>
          <p:cNvSpPr>
            <a:spLocks noGrp="1"/>
          </p:cNvSpPr>
          <p:nvPr>
            <p:ph type="body" sz="quarter" idx="13"/>
          </p:nvPr>
        </p:nvSpPr>
        <p:spPr>
          <a:xfrm>
            <a:off x="635000" y="2000250"/>
            <a:ext cx="9880600" cy="2049463"/>
          </a:xfrm>
        </p:spPr>
        <p:txBody>
          <a:bodyPr/>
          <a:lstStyle/>
          <a:p>
            <a:pPr eaLnBrk="1" hangingPunct="1"/>
            <a:r>
              <a:rPr lang="en-US" dirty="0"/>
              <a:t>A. The patient may resume normal home activities as tolerated but should avoid physical exertion and get adequate rest.</a:t>
            </a:r>
            <a:br>
              <a:rPr lang="en-US" dirty="0"/>
            </a:br>
            <a:r>
              <a:rPr lang="en-US" dirty="0"/>
              <a:t>B. The patient should resume a normal diet with emphasis on nutritious, healthy foods.</a:t>
            </a:r>
            <a:br>
              <a:rPr lang="en-US" dirty="0"/>
            </a:br>
            <a:r>
              <a:rPr lang="en-US" dirty="0"/>
              <a:t>C. The patient may discontinue the prescribed course of oral antibiotics once the symptoms have completely resolved.</a:t>
            </a:r>
            <a:br>
              <a:rPr lang="en-US" dirty="0"/>
            </a:br>
            <a:r>
              <a:rPr lang="en-US" dirty="0"/>
              <a:t>D. The patient should continue use of the incentive spirometer to keep airways open and free of secretions.</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lnSpcReduction="10000"/>
          </a:bodyPr>
          <a:lstStyle/>
          <a:p>
            <a:r>
              <a:rPr dirty="0" smtClean="0">
                <a:solidFill>
                  <a:srgbClr val="0070C0"/>
                </a:solidFill>
              </a:rPr>
              <a:t>The answer </a:t>
            </a:r>
            <a:r>
              <a:rPr dirty="0" smtClean="0">
                <a:solidFill>
                  <a:srgbClr val="0070C0"/>
                </a:solidFill>
              </a:rPr>
              <a:t>is</a:t>
            </a:r>
            <a:r>
              <a:rPr lang="en-US" b="1" dirty="0" smtClean="0"/>
              <a:t> </a:t>
            </a:r>
            <a:r>
              <a:rPr lang="en-US" b="1" dirty="0"/>
              <a:t>C</a:t>
            </a:r>
            <a:r>
              <a:rPr lang="en-US" b="1" dirty="0" smtClean="0"/>
              <a:t>.    </a:t>
            </a:r>
            <a:r>
              <a:rPr lang="en-US" b="1" dirty="0"/>
              <a:t> The patient may discontinue the prescribed course of oral antibiotics once the symptoms have completely resolved.</a:t>
            </a:r>
            <a:endParaRPr lang="en-US" dirty="0"/>
          </a:p>
          <a:p>
            <a:r>
              <a:rPr lang="en-US" dirty="0"/>
              <a:t>It is always critical that patients being discharged from the hospital take prescribed medications as instructed. In the case of antibiotics, a full course must be completed even after symptoms have resolved to prevent incomplete eradication of the organism and recurrence of infection. The patient should resume normal activities as tolerated, as well as a nutritious diet. Continued use of the incentive spirometer after discharge will speed recovery and improve lung function.</a:t>
            </a:r>
          </a:p>
          <a:p>
            <a:pPr>
              <a:defRPr/>
            </a:pPr>
            <a:endParaRPr dirty="0">
              <a:solidFill>
                <a:srgbClr val="0070C0"/>
              </a:solidFill>
            </a:endParaRPr>
          </a:p>
        </p:txBody>
      </p:sp>
    </p:spTree>
    <p:extLst>
      <p:ext uri="{BB962C8B-B14F-4D97-AF65-F5344CB8AC3E}">
        <p14:creationId xmlns:p14="http://schemas.microsoft.com/office/powerpoint/2010/main" val="3539564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3. A nurse is caring for an elderly Vietnamese patient in the terminal stages of lung </a:t>
            </a:r>
            <a:r>
              <a:rPr lang="en-US" b="1" dirty="0">
                <a:hlinkClick r:id="rId2"/>
              </a:rPr>
              <a:t>cancer</a:t>
            </a:r>
            <a:r>
              <a:rPr lang="en-US" b="1" dirty="0"/>
              <a:t>. Many family members are in the room around the clock performing unusual rituals and bringing ethnic foods. Which of the following actions should the nurse take?</a:t>
            </a:r>
            <a:endParaRPr lang="en-US" dirty="0" smtClean="0"/>
          </a:p>
        </p:txBody>
      </p:sp>
      <p:sp>
        <p:nvSpPr>
          <p:cNvPr id="36867" name="Text Placeholder 9"/>
          <p:cNvSpPr>
            <a:spLocks noGrp="1"/>
          </p:cNvSpPr>
          <p:nvPr>
            <p:ph type="body" sz="quarter" idx="13"/>
          </p:nvPr>
        </p:nvSpPr>
        <p:spPr>
          <a:xfrm>
            <a:off x="635000" y="1681595"/>
            <a:ext cx="9880600" cy="2049463"/>
          </a:xfrm>
        </p:spPr>
        <p:txBody>
          <a:bodyPr/>
          <a:lstStyle/>
          <a:p>
            <a:pPr eaLnBrk="1" hangingPunct="1"/>
            <a:r>
              <a:rPr lang="en-US" dirty="0"/>
              <a:t>A. Restrict visiting hours and ask the family to limit visitors to two at a time.</a:t>
            </a:r>
            <a:br>
              <a:rPr lang="en-US" dirty="0"/>
            </a:br>
            <a:r>
              <a:rPr lang="en-US" dirty="0"/>
              <a:t>B. Notify visitors with a sign on the door that the patient is limited to clear fluids only with no solid food allowed.</a:t>
            </a:r>
            <a:br>
              <a:rPr lang="en-US" dirty="0"/>
            </a:br>
            <a:r>
              <a:rPr lang="en-US" dirty="0"/>
              <a:t>C. If possible, keep the other bed in the room unassigned to provide privacy and comfort to the family.</a:t>
            </a:r>
            <a:br>
              <a:rPr lang="en-US" dirty="0"/>
            </a:br>
            <a:r>
              <a:rPr lang="en-US" dirty="0"/>
              <a:t>D. Contact the physician to report the unusual rituals and activities.</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fontScale="92500" lnSpcReduction="20000"/>
          </a:bodyPr>
          <a:lstStyle/>
          <a:p>
            <a:r>
              <a:rPr dirty="0" smtClean="0">
                <a:solidFill>
                  <a:srgbClr val="0070C0"/>
                </a:solidFill>
              </a:rPr>
              <a:t>The answer is </a:t>
            </a:r>
            <a:r>
              <a:rPr lang="en-US" b="1" dirty="0" smtClean="0"/>
              <a:t>C.    </a:t>
            </a:r>
            <a:r>
              <a:rPr lang="en-US" b="1" dirty="0"/>
              <a:t> If possible, keep the other bed in the room unassigned to provide privacy and comfort to the family.</a:t>
            </a:r>
            <a:endParaRPr lang="en-US" dirty="0"/>
          </a:p>
          <a:p>
            <a:r>
              <a:rPr lang="en-US" dirty="0"/>
              <a:t>When a family member is dying, it is most helpful for nursing staff to provide a culturally sensitive environment to the degree possible within the hospital routine. In the Vietnamese culture, it is important that the dying be surrounded by loved ones and not left alone. Traditional rituals and foods are thought to ease the transition to the next life. When possible, allowing the family privacy for this traditional behavior is best for them and the patient. Answers A, B, and D are incorrect because they create unnecessary conflict with the patient and family.</a:t>
            </a:r>
          </a:p>
          <a:p>
            <a:pPr>
              <a:defRPr/>
            </a:pPr>
            <a:endParaRPr dirty="0">
              <a:solidFill>
                <a:srgbClr val="0070C0"/>
              </a:solidFill>
            </a:endParaRPr>
          </a:p>
        </p:txBody>
      </p:sp>
    </p:spTree>
    <p:extLst>
      <p:ext uri="{BB962C8B-B14F-4D97-AF65-F5344CB8AC3E}">
        <p14:creationId xmlns:p14="http://schemas.microsoft.com/office/powerpoint/2010/main" val="13310648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4. The charge nurse on the cardiac unit is planning assignments for the day. Which of the following is the most appropriate assignment for the float nurse that has been reassigned from labor and delivery?</a:t>
            </a:r>
            <a:endParaRPr lang="en-US" dirty="0" smtClean="0"/>
          </a:p>
        </p:txBody>
      </p:sp>
      <p:sp>
        <p:nvSpPr>
          <p:cNvPr id="36867" name="Text Placeholder 9"/>
          <p:cNvSpPr>
            <a:spLocks noGrp="1"/>
          </p:cNvSpPr>
          <p:nvPr>
            <p:ph type="body" sz="quarter" idx="13"/>
          </p:nvPr>
        </p:nvSpPr>
        <p:spPr>
          <a:xfrm>
            <a:off x="635000" y="2000250"/>
            <a:ext cx="9880600" cy="2049463"/>
          </a:xfrm>
        </p:spPr>
        <p:txBody>
          <a:bodyPr/>
          <a:lstStyle/>
          <a:p>
            <a:pPr eaLnBrk="1" hangingPunct="1"/>
            <a:r>
              <a:rPr lang="en-US" dirty="0"/>
              <a:t>A. A one-week postoperative coronary bypass patient, who is being evaluated for placement of a pacemaker prior to discharge.</a:t>
            </a:r>
            <a:br>
              <a:rPr lang="en-US" dirty="0"/>
            </a:br>
            <a:r>
              <a:rPr lang="en-US" dirty="0"/>
              <a:t>B. A suspected myocardial infarction patient on telemetry, just admitted from the Emergency Department and scheduled for an angiogram.</a:t>
            </a:r>
            <a:br>
              <a:rPr lang="en-US" dirty="0"/>
            </a:br>
            <a:r>
              <a:rPr lang="en-US" dirty="0"/>
              <a:t>C. A patient with unstable angina being closely monitored for pain and medication titration.</a:t>
            </a:r>
            <a:br>
              <a:rPr lang="en-US" dirty="0"/>
            </a:br>
            <a:r>
              <a:rPr lang="en-US" dirty="0"/>
              <a:t>D. A postoperative valve replacement patient who was recently admitted to the unit because all surgical beds were filled.</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fontScale="85000" lnSpcReduction="20000"/>
          </a:bodyPr>
          <a:lstStyle/>
          <a:p>
            <a:r>
              <a:rPr dirty="0" smtClean="0">
                <a:solidFill>
                  <a:srgbClr val="0070C0"/>
                </a:solidFill>
              </a:rPr>
              <a:t>The answer is </a:t>
            </a:r>
            <a:r>
              <a:rPr b="1" dirty="0" smtClean="0"/>
              <a:t>     </a:t>
            </a:r>
            <a:r>
              <a:rPr lang="en-US" b="1" dirty="0"/>
              <a:t>4. Answer: A. A one-week postoperative coronary bypass patient, who is being evaluated for placement of a pacemaker prior to discharge.</a:t>
            </a:r>
            <a:endParaRPr lang="en-US" dirty="0"/>
          </a:p>
          <a:p>
            <a:r>
              <a:rPr lang="en-US" dirty="0"/>
              <a:t>The charge nurse planning assignments must consider the skills of the staff and the needs of the patients. The labor and delivery nurse who is not experienced with the needs of cardiac patients should be assigned to those with the least acute needs. The patient who is one-week post-operative and nearing discharge is likely to require routine care. A new patient admitted with suspected MI and scheduled for angiography would require continuous assessment as well as coordination of care that is best carried out by experienced staff. The unstable patient requires staff that can immediately identify symptoms and respond appropriately. A postoperative patient also requires close monitoring and cardiac experience.</a:t>
            </a:r>
          </a:p>
        </p:txBody>
      </p:sp>
    </p:spTree>
    <p:extLst>
      <p:ext uri="{BB962C8B-B14F-4D97-AF65-F5344CB8AC3E}">
        <p14:creationId xmlns:p14="http://schemas.microsoft.com/office/powerpoint/2010/main" val="31036527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fontScale="90000"/>
          </a:bodyPr>
          <a:lstStyle/>
          <a:p>
            <a:r>
              <a:rPr lang="en-US" b="1" dirty="0"/>
              <a:t>5. A newly diagnosed 8-year-old child with type I diabetes mellitus and his mother are receiving diabetes education prior to discharge. The physician has prescribed Glucagon for emergency use. The mother asks the purpose of this medication. Which of the following statements by the nurse is correct?</a:t>
            </a:r>
            <a:endParaRPr lang="en-US" dirty="0" smtClean="0"/>
          </a:p>
        </p:txBody>
      </p:sp>
      <p:sp>
        <p:nvSpPr>
          <p:cNvPr id="36867" name="Text Placeholder 9"/>
          <p:cNvSpPr>
            <a:spLocks noGrp="1"/>
          </p:cNvSpPr>
          <p:nvPr>
            <p:ph type="body" sz="quarter" idx="13"/>
          </p:nvPr>
        </p:nvSpPr>
        <p:spPr>
          <a:xfrm>
            <a:off x="621145" y="1626177"/>
            <a:ext cx="9880600" cy="2049463"/>
          </a:xfrm>
        </p:spPr>
        <p:txBody>
          <a:bodyPr/>
          <a:lstStyle/>
          <a:p>
            <a:pPr eaLnBrk="1" hangingPunct="1"/>
            <a:r>
              <a:rPr lang="en-US" dirty="0"/>
              <a:t>A. Glucagon enhances the effect of insulin in case the blood sugar remains high one hour after injection.</a:t>
            </a:r>
            <a:br>
              <a:rPr lang="en-US" dirty="0"/>
            </a:br>
            <a:r>
              <a:rPr lang="en-US" dirty="0"/>
              <a:t>B. Glucagon treats hypoglycemia resulting from insulin overdose.</a:t>
            </a:r>
            <a:br>
              <a:rPr lang="en-US" dirty="0"/>
            </a:br>
            <a:r>
              <a:rPr lang="en-US" dirty="0"/>
              <a:t>C. Glucagon treats lipoatrophy from insulin injections.</a:t>
            </a:r>
            <a:br>
              <a:rPr lang="en-US" dirty="0"/>
            </a:br>
            <a:r>
              <a:rPr lang="en-US" dirty="0"/>
              <a:t>D. Glucagon prolongs the effect of insulin, allowing fewer injections.</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B.     </a:t>
            </a:r>
            <a:r>
              <a:rPr lang="en-US" b="1" dirty="0"/>
              <a:t>Glucagon treats hypoglycemia resulting from insulin overdose.</a:t>
            </a:r>
            <a:endParaRPr lang="en-US" dirty="0"/>
          </a:p>
          <a:p>
            <a:r>
              <a:rPr lang="en-US" dirty="0"/>
              <a:t>Glucagon is given to treat insulin overdose in an unresponsive patient. Following Glucagon administration, the patient should respond within 15-20 minutes at which time oral carbohydrates should be given. Glucagon reverses rather than enhances or prolongs the effects of insulin. Lipoatrophy refers to the effect of repeated insulin injections on subcutaneous fat.</a:t>
            </a:r>
          </a:p>
          <a:p>
            <a:pPr>
              <a:defRPr/>
            </a:pPr>
            <a:endParaRPr dirty="0">
              <a:solidFill>
                <a:srgbClr val="0070C0"/>
              </a:solidFill>
            </a:endParaRPr>
          </a:p>
        </p:txBody>
      </p:sp>
    </p:spTree>
    <p:extLst>
      <p:ext uri="{BB962C8B-B14F-4D97-AF65-F5344CB8AC3E}">
        <p14:creationId xmlns:p14="http://schemas.microsoft.com/office/powerpoint/2010/main" val="1671849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6. An infant with congestive heart failure is receiving diuretic therapy at home. Which of the following symptoms would indicate that the dosage may need to be increased?</a:t>
            </a:r>
            <a:endParaRPr lang="en-US" dirty="0" smtClean="0"/>
          </a:p>
        </p:txBody>
      </p:sp>
      <p:sp>
        <p:nvSpPr>
          <p:cNvPr id="36867" name="Text Placeholder 9"/>
          <p:cNvSpPr>
            <a:spLocks noGrp="1"/>
          </p:cNvSpPr>
          <p:nvPr>
            <p:ph type="body" sz="quarter" idx="13"/>
          </p:nvPr>
        </p:nvSpPr>
        <p:spPr>
          <a:xfrm>
            <a:off x="1313872" y="1362941"/>
            <a:ext cx="9880600" cy="2049463"/>
          </a:xfrm>
        </p:spPr>
        <p:txBody>
          <a:bodyPr/>
          <a:lstStyle/>
          <a:p>
            <a:pPr eaLnBrk="1" hangingPunct="1"/>
            <a:r>
              <a:rPr lang="en-US" dirty="0"/>
              <a:t>A. Sudden weight gain.</a:t>
            </a:r>
            <a:br>
              <a:rPr lang="en-US" dirty="0"/>
            </a:br>
            <a:r>
              <a:rPr lang="en-US" dirty="0"/>
              <a:t>B. Decreased blood pressure.</a:t>
            </a:r>
            <a:br>
              <a:rPr lang="en-US" dirty="0"/>
            </a:br>
            <a:r>
              <a:rPr lang="en-US" dirty="0"/>
              <a:t>C. Slow, shallow breathing.</a:t>
            </a:r>
            <a:br>
              <a:rPr lang="en-US" dirty="0"/>
            </a:br>
            <a:r>
              <a:rPr lang="en-US" dirty="0"/>
              <a:t>D. Bradycardia.</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A.     </a:t>
            </a:r>
            <a:r>
              <a:rPr lang="en-US" b="1" dirty="0"/>
              <a:t>Sudden weight gain.</a:t>
            </a:r>
            <a:endParaRPr lang="en-US" dirty="0"/>
          </a:p>
          <a:p>
            <a:r>
              <a:rPr lang="en-US" dirty="0"/>
              <a:t>Weight gain is an early symptom of congestive </a:t>
            </a:r>
            <a:r>
              <a:rPr lang="en-US" dirty="0">
                <a:hlinkClick r:id="rId2"/>
              </a:rPr>
              <a:t>heart failure</a:t>
            </a:r>
            <a:r>
              <a:rPr lang="en-US" dirty="0"/>
              <a:t> due to accumulation of fluid. When diuretic therapy is inadequate, one would expect an increase in blood pressure, tachypnea, and tachycardia to result.</a:t>
            </a:r>
          </a:p>
          <a:p>
            <a:pPr>
              <a:defRPr/>
            </a:pPr>
            <a:r>
              <a:rPr b="1" dirty="0" smtClean="0"/>
              <a:t>   </a:t>
            </a:r>
            <a:endParaRPr dirty="0">
              <a:solidFill>
                <a:srgbClr val="0070C0"/>
              </a:solidFill>
            </a:endParaRPr>
          </a:p>
        </p:txBody>
      </p:sp>
    </p:spTree>
    <p:extLst>
      <p:ext uri="{BB962C8B-B14F-4D97-AF65-F5344CB8AC3E}">
        <p14:creationId xmlns:p14="http://schemas.microsoft.com/office/powerpoint/2010/main" val="2785012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7. A patient taking Dilantin (phenytoin) for a seizure disorder is experiencing breakthrough seizures. A blood sample is taken to determine the serum drug level. Which of the following would indicate a sub-therapeutic level?</a:t>
            </a:r>
            <a:endParaRPr lang="en-US" dirty="0" smtClean="0"/>
          </a:p>
        </p:txBody>
      </p:sp>
      <p:sp>
        <p:nvSpPr>
          <p:cNvPr id="36867" name="Text Placeholder 9"/>
          <p:cNvSpPr>
            <a:spLocks noGrp="1"/>
          </p:cNvSpPr>
          <p:nvPr>
            <p:ph type="body" sz="quarter" idx="13"/>
          </p:nvPr>
        </p:nvSpPr>
        <p:spPr>
          <a:xfrm>
            <a:off x="3350491" y="1667741"/>
            <a:ext cx="9880600" cy="2049463"/>
          </a:xfrm>
        </p:spPr>
        <p:txBody>
          <a:bodyPr/>
          <a:lstStyle/>
          <a:p>
            <a:pPr eaLnBrk="1" hangingPunct="1"/>
            <a:r>
              <a:rPr lang="en-US" dirty="0"/>
              <a:t>A. 15 mcg/</a:t>
            </a:r>
            <a:r>
              <a:rPr lang="en-US" dirty="0" err="1"/>
              <a:t>mL.</a:t>
            </a:r>
            <a:r>
              <a:rPr lang="en-US" dirty="0"/>
              <a:t/>
            </a:r>
            <a:br>
              <a:rPr lang="en-US" dirty="0"/>
            </a:br>
            <a:r>
              <a:rPr lang="en-US" dirty="0"/>
              <a:t>B. 4 mcg/</a:t>
            </a:r>
            <a:r>
              <a:rPr lang="en-US" dirty="0" err="1"/>
              <a:t>mL.</a:t>
            </a:r>
            <a:r>
              <a:rPr lang="en-US" dirty="0"/>
              <a:t/>
            </a:r>
            <a:br>
              <a:rPr lang="en-US" dirty="0"/>
            </a:br>
            <a:r>
              <a:rPr lang="en-US" dirty="0"/>
              <a:t>C. 10 mcg/dL.</a:t>
            </a:r>
            <a:br>
              <a:rPr lang="en-US" dirty="0"/>
            </a:br>
            <a:r>
              <a:rPr lang="en-US" dirty="0"/>
              <a:t>D. 5 mcg/dL.</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B.     </a:t>
            </a:r>
            <a:r>
              <a:rPr lang="en-US" b="1" dirty="0"/>
              <a:t>4 mcg/</a:t>
            </a:r>
            <a:r>
              <a:rPr lang="en-US" b="1" dirty="0" err="1"/>
              <a:t>mL.</a:t>
            </a:r>
            <a:endParaRPr lang="en-US" dirty="0"/>
          </a:p>
          <a:p>
            <a:r>
              <a:rPr lang="en-US" dirty="0"/>
              <a:t>The therapeutic serum level for Dilantin is 10 – 20 mcg/</a:t>
            </a:r>
            <a:r>
              <a:rPr lang="en-US" dirty="0" err="1"/>
              <a:t>mL.</a:t>
            </a:r>
            <a:r>
              <a:rPr lang="en-US" dirty="0"/>
              <a:t> A level of 4 mcg/mL is subtherapeutic and may be caused by patient non-compliance or increased metabolism of the drug. A level of 15 mcg/mL is therapeutic. Choices C and D are expressed in mcg/dL, which is the incorrect unit of measurement.</a:t>
            </a:r>
          </a:p>
          <a:p>
            <a:pPr>
              <a:defRPr/>
            </a:pPr>
            <a:endParaRPr dirty="0">
              <a:solidFill>
                <a:srgbClr val="0070C0"/>
              </a:solidFill>
            </a:endParaRPr>
          </a:p>
        </p:txBody>
      </p:sp>
    </p:spTree>
    <p:extLst>
      <p:ext uri="{BB962C8B-B14F-4D97-AF65-F5344CB8AC3E}">
        <p14:creationId xmlns:p14="http://schemas.microsoft.com/office/powerpoint/2010/main" val="4028460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47650" y="261938"/>
            <a:ext cx="11499850" cy="1201737"/>
          </a:xfrm>
        </p:spPr>
        <p:txBody>
          <a:bodyPr>
            <a:normAutofit/>
          </a:bodyPr>
          <a:lstStyle/>
          <a:p>
            <a:r>
              <a:rPr lang="en-US" b="1" dirty="0"/>
              <a:t>8. A patient arrives at the emergency department complaining of back pain. He reports taking at least 3 acetaminophen tablets every three hours for the past week without relief. Which of the following symptoms suggests acetaminophen toxicity?</a:t>
            </a:r>
            <a:endParaRPr lang="en-US" dirty="0" smtClean="0"/>
          </a:p>
        </p:txBody>
      </p:sp>
      <p:sp>
        <p:nvSpPr>
          <p:cNvPr id="36867" name="Text Placeholder 9"/>
          <p:cNvSpPr>
            <a:spLocks noGrp="1"/>
          </p:cNvSpPr>
          <p:nvPr>
            <p:ph type="body" sz="quarter" idx="13"/>
          </p:nvPr>
        </p:nvSpPr>
        <p:spPr>
          <a:xfrm>
            <a:off x="2006600" y="1362941"/>
            <a:ext cx="9880600" cy="2049463"/>
          </a:xfrm>
        </p:spPr>
        <p:txBody>
          <a:bodyPr/>
          <a:lstStyle/>
          <a:p>
            <a:pPr eaLnBrk="1" hangingPunct="1"/>
            <a:r>
              <a:rPr lang="en-US" dirty="0"/>
              <a:t>A. Tinnitus.</a:t>
            </a:r>
            <a:br>
              <a:rPr lang="en-US" dirty="0"/>
            </a:br>
            <a:r>
              <a:rPr lang="en-US" dirty="0"/>
              <a:t>B. Diarrhea.</a:t>
            </a:r>
            <a:br>
              <a:rPr lang="en-US" dirty="0"/>
            </a:br>
            <a:r>
              <a:rPr lang="en-US" dirty="0"/>
              <a:t>C. Hypertension.</a:t>
            </a:r>
            <a:br>
              <a:rPr lang="en-US" dirty="0"/>
            </a:br>
            <a:r>
              <a:rPr lang="en-US" dirty="0"/>
              <a:t>D. Hepatic damage.</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a:bodyPr>
          <a:lstStyle/>
          <a:p>
            <a:r>
              <a:rPr dirty="0" smtClean="0">
                <a:solidFill>
                  <a:srgbClr val="0070C0"/>
                </a:solidFill>
              </a:rPr>
              <a:t>The answer is </a:t>
            </a:r>
            <a:r>
              <a:rPr lang="en-US" b="1" dirty="0" smtClean="0"/>
              <a:t>D.     </a:t>
            </a:r>
            <a:r>
              <a:rPr lang="en-US" b="1" dirty="0"/>
              <a:t>Hepatic damage.</a:t>
            </a:r>
            <a:endParaRPr lang="en-US" dirty="0"/>
          </a:p>
          <a:p>
            <a:r>
              <a:rPr lang="en-US" dirty="0"/>
              <a:t>Acetaminophen in even moderately large doses can cause serious liver damage that may result in death. Immediate evaluation of liver function is indicated with consideration of N-</a:t>
            </a:r>
            <a:r>
              <a:rPr lang="en-US" dirty="0" err="1"/>
              <a:t>acetylcysteine</a:t>
            </a:r>
            <a:r>
              <a:rPr lang="en-US" dirty="0"/>
              <a:t> administration as an antidote. Tinnitus is associated with aspirin overdose, not acetaminophen. Diarrhea </a:t>
            </a:r>
            <a:r>
              <a:rPr lang="en-US" dirty="0" smtClean="0"/>
              <a:t>and hypertension</a:t>
            </a:r>
            <a:r>
              <a:rPr lang="en-US" dirty="0"/>
              <a:t> are not associated with acetaminophen.</a:t>
            </a:r>
          </a:p>
          <a:p>
            <a:pPr>
              <a:defRPr/>
            </a:pPr>
            <a:endParaRPr dirty="0">
              <a:solidFill>
                <a:srgbClr val="0070C0"/>
              </a:solidFill>
            </a:endParaRPr>
          </a:p>
        </p:txBody>
      </p:sp>
    </p:spTree>
    <p:extLst>
      <p:ext uri="{BB962C8B-B14F-4D97-AF65-F5344CB8AC3E}">
        <p14:creationId xmlns:p14="http://schemas.microsoft.com/office/powerpoint/2010/main" val="4219118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ustom 1">
      <a:majorFont>
        <a:latin typeface="Palatino Linotype"/>
        <a:ea typeface=""/>
        <a:cs typeface=""/>
      </a:majorFont>
      <a:minorFont>
        <a:latin typeface="Palatino Linotype"/>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63</TotalTime>
  <Words>1361</Words>
  <Application>Microsoft Office PowerPoint</Application>
  <PresentationFormat>Widescreen</PresentationFormat>
  <Paragraphs>85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Garamond</vt:lpstr>
      <vt:lpstr>Palatino Linotype</vt:lpstr>
      <vt:lpstr>Wingdings 3</vt:lpstr>
      <vt:lpstr>1_Wisp</vt:lpstr>
      <vt:lpstr>MCQ for Nursing Students 6  </vt:lpstr>
      <vt:lpstr>1. A patient arrives at the emergency department complaining of midsternal chest pain. Which of the following nursing action should take priority?</vt:lpstr>
      <vt:lpstr>2. A patient has been hospitalized with pneumonia and is about to be discharged. A nurse provides discharge instructions to a patient and his family. Which misunderstanding by the family indicates the need for more detailed information?</vt:lpstr>
      <vt:lpstr>3. A nurse is caring for an elderly Vietnamese patient in the terminal stages of lung cancer. Many family members are in the room around the clock performing unusual rituals and bringing ethnic foods. Which of the following actions should the nurse take?</vt:lpstr>
      <vt:lpstr>4. The charge nurse on the cardiac unit is planning assignments for the day. Which of the following is the most appropriate assignment for the float nurse that has been reassigned from labor and delivery?</vt:lpstr>
      <vt:lpstr>5. A newly diagnosed 8-year-old child with type I diabetes mellitus and his mother are receiving diabetes education prior to discharge. The physician has prescribed Glucagon for emergency use. The mother asks the purpose of this medication. Which of the following statements by the nurse is correct?</vt:lpstr>
      <vt:lpstr>6. An infant with congestive heart failure is receiving diuretic therapy at home. Which of the following symptoms would indicate that the dosage may need to be increased?</vt:lpstr>
      <vt:lpstr>7. A patient taking Dilantin (phenytoin) for a seizure disorder is experiencing breakthrough seizures. A blood sample is taken to determine the serum drug level. Which of the following would indicate a sub-therapeutic level?</vt:lpstr>
      <vt:lpstr>8. A patient arrives at the emergency department complaining of back pain. He reports taking at least 3 acetaminophen tablets every three hours for the past week without relief. Which of the following symptoms suggests acetaminophen toxicity?</vt:lpstr>
      <vt:lpstr>9. A nurse is caring for a cancer patient receiving subcutaneous morphine sulfate for pain. Which of the following nursing actions is most important in the care of this patient?</vt:lpstr>
      <vt:lpstr>10. A patient arrives at the emergency department with severe lower leg pain after a fall in a touch football game. Following routine triage, which of the following is the appropriate next step in assessment and treatment?</vt:lpstr>
      <vt:lpstr>11. A nurse caring for several patients on the cardiac unit is told that one is scheduled for implantation of an automatic internal cardioverter-defibrillator. Which of the following patients is most likely to have this procedure?</vt:lpstr>
      <vt:lpstr>12. A patient is scheduled for a magnetic resonance imaging (MRI) scan for suspected lung cancer. Which of the following is a contraindication to the study for this patient?</vt:lpstr>
      <vt:lpstr>13. A nurse calls a physician with the concern that a patient has developed a pulmonary embolism. Which of the following symptoms has the nurse most likely observed?</vt:lpstr>
      <vt:lpstr>14. A patient comes to the emergency department with abdominal pain. Work-up reveals the presence of a rapidly enlarging abdominal aortic aneurysm. Which of the following actions should the nurse expect?</vt:lpstr>
      <vt:lpstr>15. A patient with leukemia is receiving chemotherapy that is known to depress bone marrow. A CBC (complete blood count) reveals a platelet count of 25,000/microliter. Which of the following actions related specifically to the platelet count should be included on the nursing care plan?</vt:lpstr>
      <vt:lpstr>16. A patient is undergoing the induction stage of treatment for leukemia. The nurse teaches family members about infectious precautions. Which of the following statements by family members indicates that the family needs more education?</vt:lpstr>
      <vt:lpstr>17. A nurse is caring for a patient with acute lymphoblastic leukemia (ALL). Which of the following is the most likely age range of the patient?</vt:lpstr>
      <vt:lpstr>18. A patient is admitted to the oncology unit for diagnosis of suspected Hodgkin’s disease. Which of the following symptoms is typical of Hodgkin’s disease?</vt:lpstr>
      <vt:lpstr>19. The Hodgkin’s disease patient described in the question above undergoes a lymph node biopsy for definitive diagnosis. If the diagnosis of Hodgkin’s disease were correct, which of the following cells would the pathologist expect to find?</vt:lpstr>
      <vt:lpstr>20. A patient is about to undergo bone marrow aspiration and biopsy and expresses fear and anxiety about the procedure. Which of the following is the most effective nursing response?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MCQ for Nursing Students 5</dc:title>
  <dc:creator>Kasiviswanathan</dc:creator>
  <cp:lastModifiedBy>Kasiviswanathan</cp:lastModifiedBy>
  <cp:revision>8</cp:revision>
  <dcterms:created xsi:type="dcterms:W3CDTF">2016-10-08T09:32:51Z</dcterms:created>
  <dcterms:modified xsi:type="dcterms:W3CDTF">2016-10-08T19:02:21Z</dcterms:modified>
</cp:coreProperties>
</file>